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80" r:id="rId6"/>
    <p:sldId id="258" r:id="rId7"/>
    <p:sldId id="259" r:id="rId8"/>
    <p:sldId id="260" r:id="rId9"/>
    <p:sldId id="261" r:id="rId10"/>
    <p:sldId id="262" r:id="rId11"/>
    <p:sldId id="281" r:id="rId12"/>
    <p:sldId id="282" r:id="rId13"/>
    <p:sldId id="265" r:id="rId14"/>
    <p:sldId id="266" r:id="rId15"/>
    <p:sldId id="267" r:id="rId16"/>
    <p:sldId id="283" r:id="rId17"/>
    <p:sldId id="269" r:id="rId18"/>
    <p:sldId id="270" r:id="rId19"/>
    <p:sldId id="271" r:id="rId20"/>
    <p:sldId id="272" r:id="rId21"/>
    <p:sldId id="279" r:id="rId22"/>
    <p:sldId id="275" r:id="rId23"/>
    <p:sldId id="276" r:id="rId24"/>
    <p:sldId id="277" r:id="rId25"/>
    <p:sldId id="278" r:id="rId26"/>
  </p:sldIdLst>
  <p:sldSz cx="18288000" cy="10287000"/>
  <p:notesSz cx="6858000" cy="9144000"/>
  <p:embeddedFontLst>
    <p:embeddedFont>
      <p:font typeface="Oswald" charset="-52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ontserrat Light" charset="0"/>
      <p:regular r:id="rId33"/>
    </p:embeddedFont>
    <p:embeddedFont>
      <p:font typeface="Montserrat Extra-Bold" charset="-52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500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43" autoAdjust="0"/>
  </p:normalViewPr>
  <p:slideViewPr>
    <p:cSldViewPr>
      <p:cViewPr>
        <p:scale>
          <a:sx n="50" d="100"/>
          <a:sy n="50" d="100"/>
        </p:scale>
        <p:origin x="-110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1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04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76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11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23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20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79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3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56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14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0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11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73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204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025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406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722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27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045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117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798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780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953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6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969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565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467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82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917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975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674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39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8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9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0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www.velikieluki.ru/" TargetMode="External"/><Relationship Id="rId5" Type="http://schemas.openxmlformats.org/officeDocument/2006/relationships/hyperlink" Target="https://www.pskovbus.ru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skovokb.ru/" TargetMode="External"/><Relationship Id="rId7" Type="http://schemas.openxmlformats.org/officeDocument/2006/relationships/hyperlink" Target="https://vlkcgb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skovoblstom.ru/" TargetMode="External"/><Relationship Id="rId5" Type="http://schemas.openxmlformats.org/officeDocument/2006/relationships/hyperlink" Target="http://surgut-kpc.ru/" TargetMode="External"/><Relationship Id="rId4" Type="http://schemas.openxmlformats.org/officeDocument/2006/relationships/hyperlink" Target="https://www.okbhmao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kovokb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bogdanovo-pskov.ru/" TargetMode="External"/><Relationship Id="rId4" Type="http://schemas.openxmlformats.org/officeDocument/2006/relationships/hyperlink" Target="https://www.okbhma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306" t="6867" r="16013" b="1380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8287999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/>
          <p:nvPr/>
        </p:nvSpPr>
        <p:spPr>
          <a:xfrm>
            <a:off x="-275492" y="3888581"/>
            <a:ext cx="19116348" cy="347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0" b="1" i="0" spc="3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МЕДИЦИНСКИЙ ТУРИЗМ </a:t>
            </a:r>
            <a:br>
              <a:rPr lang="ru-RU" sz="8000" b="1" i="0" spc="3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</a:br>
            <a:r>
              <a:rPr lang="ru-RU" sz="8000" b="1" i="0" spc="3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В </a:t>
            </a:r>
            <a:r>
              <a:rPr lang="ru-RU" sz="8000" b="1" i="0" spc="3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ПСКОВСКОЙ ОБЛАСТИ</a:t>
            </a:r>
            <a:endParaRPr lang="en-US" sz="8000" b="1" i="0" spc="3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25057" y="9185738"/>
            <a:ext cx="18538114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3500" b="1" spc="320" dirty="0">
                <a:solidFill>
                  <a:srgbClr val="FFFFFF"/>
                </a:solidFill>
                <a:latin typeface="Oswald"/>
              </a:rPr>
              <a:t>О ТОМ, КАК ПОЛУЧИТЬ МЕДИЦИНСКУЮ ПОМОЩЬ В </a:t>
            </a:r>
            <a:r>
              <a:rPr lang="ru-RU" sz="3500" b="1" spc="320" dirty="0" smtClean="0">
                <a:solidFill>
                  <a:srgbClr val="FFFFFF"/>
                </a:solidFill>
                <a:latin typeface="Oswald"/>
              </a:rPr>
              <a:t>ПСКОВСКОЙ ОБЛАСТИ</a:t>
            </a:r>
            <a:endParaRPr lang="en-US" sz="3500" b="1" spc="32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523659"/>
            <a:ext cx="18288000" cy="2807758"/>
            <a:chOff x="0" y="0"/>
            <a:chExt cx="4042959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10108"/>
            <a:ext cx="18288000" cy="2807758"/>
            <a:chOff x="0" y="0"/>
            <a:chExt cx="4042959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5059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7277100"/>
            <a:ext cx="18288000" cy="2807758"/>
            <a:chOff x="0" y="0"/>
            <a:chExt cx="4042959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0808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5143500"/>
            <a:ext cx="17458337" cy="248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СВЯЖИТЕСЬ С ПРЕДСТАВИТЕЛЕМ МЕДИЦИНСКОЙ ОРГАНИЗАЦИИ ДЛЯ ОПРЕДЕЛЕНИЯ УСЛОВИЙ ЛЕЧЕНИЯ 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И ПОДГОТОВКИ ДОКУМЕНТОВ ДЛЯ ВИЗИТА В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b="155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361" y="247819"/>
            <a:ext cx="17148297" cy="784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endParaRPr dirty="0"/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1. ЗАЙДИТЕ НА САЙТ ПРОФИЛЬНОЙ МЕДИЦИНСКОЙ ОРГАНИЗАЦИИ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РАЗДЕЛ "МЕДИЦИНСКИЙ ТУРИЗМ"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2. ОЗНАКОМЬТЕСЬ </a:t>
            </a: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С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ПРЕДСТАВЛЕННОЙ ИНФОРМАЦИЕЙ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3. НАПИШИТЕ ВАШ ЗАПРОС НА УКАЗАННУЮ ЭЛЕКТРОННУЮ ПОЧТУ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ИЛИ ПОЗВОНИТЕ ПО УКАЗАННОМУ НОМЕРУ ТЕЛЕФОНА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4. ПОЛУЧИТЕ ПОДТВЕРЖДЕНИЕ НА ЛЕЧЕНИЕ </a:t>
            </a: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СЛЕДУЙТЕ ПОЛУЧЕННЫМ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ОТ МЕДИЦИНСКОЙ ОРГАНИЗАЦИИ РЕКОМЕНДАЦИЯМ ПО ОФОРМЛЕНИЮ СООТВЕТСТВУЮЩЕЙ ДОКУМЕНТАЦИИ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78361" y="8469407"/>
            <a:ext cx="1366241" cy="12364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47342" y="8375923"/>
            <a:ext cx="14317266" cy="137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2"/>
              </a:lnSpc>
            </a:pP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СЛУЧАЕ ВОЗНИКНОВЕНИЯ ДОПОЛНИТЕЛЬНЫХ ВОПРОСОВ СВЯЖИТЕСЬ </a:t>
            </a: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С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КООРДИНИРУЮЩИМ ЦЕНТРОМ ПО ЭКСПОРТУ МЕДИЦИНСКИХ УСЛУГ ФГБУ "ЦНИИОИЗ" МИНЗДРАВА РОССИИ.</a:t>
            </a:r>
          </a:p>
          <a:p>
            <a:pPr>
              <a:lnSpc>
                <a:spcPts val="3672"/>
              </a:lnSpc>
            </a:pPr>
            <a:r>
              <a:rPr lang="en-US" sz="2400" spc="249" dirty="0">
                <a:solidFill>
                  <a:srgbClr val="A6A6A6"/>
                </a:solidFill>
                <a:latin typeface="Oswald"/>
              </a:rPr>
              <a:t>ДЛЯ СВЯЗИ</a:t>
            </a:r>
            <a:r>
              <a:rPr lang="ru-RU" sz="2400" spc="249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ПОЖАЛУЙСТА</a:t>
            </a:r>
            <a:r>
              <a:rPr lang="ru-RU" sz="2400" spc="249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ПЕРЕЙДИТЕ </a:t>
            </a: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РАЗДЕЛ "КОНТАКТЫ"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90293" y="2478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III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30" y="5143500"/>
            <a:ext cx="17458337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ВЫБЕРИТЕ ПРОЖИВАНИЕ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И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ТРАНСПОРТ 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ДЛЯ КОМФОРТНОГО ПРЕБЫВАНИЯ В </a:t>
            </a:r>
            <a:r>
              <a:rPr lang="ru-RU" sz="4200" b="1" i="0" spc="508" dirty="0" smtClean="0">
                <a:solidFill>
                  <a:srgbClr val="D9D9D9"/>
                </a:solidFill>
                <a:latin typeface="Oswald"/>
              </a:rPr>
              <a:t>ПСКОВСКОЙ ОБЛАСТИ</a:t>
            </a:r>
            <a:endParaRPr lang="en-US" sz="4200" b="1" i="0" spc="508" dirty="0">
              <a:solidFill>
                <a:srgbClr val="D9D9D9"/>
              </a:solidFill>
              <a:latin typeface="Oswa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290293" y="1716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394" t="1864" r="196" b="1404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8288000" cy="1028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/>
          <p:nvPr/>
        </p:nvSpPr>
        <p:spPr>
          <a:xfrm>
            <a:off x="5961005" y="218266"/>
            <a:ext cx="8461493" cy="112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8"/>
              </a:lnSpc>
            </a:pPr>
            <a:r>
              <a:rPr lang="en-US" sz="7200" b="1" spc="2167">
                <a:solidFill>
                  <a:srgbClr val="FFFFFF"/>
                </a:solidFill>
                <a:latin typeface="Oswald"/>
              </a:rPr>
              <a:t>ТРАНСПОРТ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 l="44801" t="44801" r="44801" b="44801"/>
          <a:stretch>
            <a:fillRect/>
          </a:stretch>
        </p:blipFill>
        <p:spPr>
          <a:xfrm>
            <a:off x="16963007" y="-694404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1336" y="1407323"/>
            <a:ext cx="1743075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7839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prstClr val="white"/>
                </a:solidFill>
                <a:latin typeface="Oswald"/>
              </a:rPr>
              <a:t>Если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вы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прибыли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в </a:t>
            </a:r>
            <a:r>
              <a:rPr lang="ru-RU" sz="2500" dirty="0" smtClean="0">
                <a:solidFill>
                  <a:prstClr val="white"/>
                </a:solidFill>
                <a:latin typeface="Oswald"/>
              </a:rPr>
              <a:t>Псков </a:t>
            </a:r>
            <a:r>
              <a:rPr lang="en-US" sz="2500" dirty="0" err="1" smtClean="0">
                <a:solidFill>
                  <a:prstClr val="white"/>
                </a:solidFill>
                <a:latin typeface="Oswald"/>
              </a:rPr>
              <a:t>на</a:t>
            </a:r>
            <a:r>
              <a:rPr lang="en-US" sz="2500" dirty="0" smtClean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 smtClean="0">
                <a:solidFill>
                  <a:prstClr val="white"/>
                </a:solidFill>
                <a:latin typeface="Oswald"/>
              </a:rPr>
              <a:t>самолете</a:t>
            </a:r>
            <a:r>
              <a:rPr lang="ru-RU" sz="2500" dirty="0" smtClean="0">
                <a:solidFill>
                  <a:prstClr val="white"/>
                </a:solidFill>
                <a:latin typeface="Oswald"/>
              </a:rPr>
              <a:t> или поезде:</a:t>
            </a:r>
            <a:endParaRPr lang="en-US" sz="2500" dirty="0">
              <a:solidFill>
                <a:prstClr val="white"/>
              </a:solidFill>
              <a:latin typeface="Oswa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829503" y="3307787"/>
            <a:ext cx="750734" cy="327758"/>
            <a:chOff x="0" y="0"/>
            <a:chExt cx="116358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71336" y="2951989"/>
            <a:ext cx="2419350" cy="1039355"/>
            <a:chOff x="0" y="0"/>
            <a:chExt cx="562648" cy="7029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2648" cy="702941"/>
            </a:xfrm>
            <a:custGeom>
              <a:avLst/>
              <a:gdLst/>
              <a:ahLst/>
              <a:cxnLst/>
              <a:rect l="l" t="t" r="r" b="b"/>
              <a:pathLst>
                <a:path w="562648" h="702941">
                  <a:moveTo>
                    <a:pt x="0" y="0"/>
                  </a:moveTo>
                  <a:lnTo>
                    <a:pt x="562648" y="0"/>
                  </a:lnTo>
                  <a:lnTo>
                    <a:pt x="562648" y="702941"/>
                  </a:lnTo>
                  <a:lnTo>
                    <a:pt x="0" y="702941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581400" y="2324100"/>
            <a:ext cx="3839309" cy="1013764"/>
            <a:chOff x="0" y="0"/>
            <a:chExt cx="1897770" cy="3351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2661373" y="7246874"/>
            <a:ext cx="750734" cy="327758"/>
            <a:chOff x="0" y="0"/>
            <a:chExt cx="1163580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71336" y="6743700"/>
            <a:ext cx="2419350" cy="1337581"/>
            <a:chOff x="0" y="0"/>
            <a:chExt cx="562648" cy="42530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2648" cy="425309"/>
            </a:xfrm>
            <a:custGeom>
              <a:avLst/>
              <a:gdLst/>
              <a:ahLst/>
              <a:cxnLst/>
              <a:rect l="l" t="t" r="r" b="b"/>
              <a:pathLst>
                <a:path w="562648" h="425309">
                  <a:moveTo>
                    <a:pt x="0" y="0"/>
                  </a:moveTo>
                  <a:lnTo>
                    <a:pt x="562648" y="0"/>
                  </a:lnTo>
                  <a:lnTo>
                    <a:pt x="562648" y="425309"/>
                  </a:lnTo>
                  <a:lnTo>
                    <a:pt x="0" y="425309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8068945" y="2929370"/>
            <a:ext cx="3839309" cy="610828"/>
            <a:chOff x="0" y="0"/>
            <a:chExt cx="1897770" cy="51411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1931531" y="3777922"/>
            <a:ext cx="750734" cy="327758"/>
            <a:chOff x="0" y="0"/>
            <a:chExt cx="1163580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8062631" y="3627043"/>
            <a:ext cx="3946510" cy="523963"/>
            <a:chOff x="0" y="0"/>
            <a:chExt cx="1897770" cy="51411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695661" y="3605516"/>
            <a:ext cx="5500852" cy="928383"/>
            <a:chOff x="0" y="0"/>
            <a:chExt cx="2604000" cy="51411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1997104" y="3167626"/>
            <a:ext cx="661834" cy="327758"/>
            <a:chOff x="0" y="0"/>
            <a:chExt cx="1025792" cy="508000"/>
          </a:xfrm>
        </p:grpSpPr>
        <p:sp>
          <p:nvSpPr>
            <p:cNvPr id="51" name="Freeform 5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55"/>
          <p:cNvGrpSpPr/>
          <p:nvPr/>
        </p:nvGrpSpPr>
        <p:grpSpPr>
          <a:xfrm rot="20068531">
            <a:off x="7422798" y="3067567"/>
            <a:ext cx="671273" cy="507000"/>
            <a:chOff x="0" y="0"/>
            <a:chExt cx="1769852" cy="508000"/>
          </a:xfrm>
        </p:grpSpPr>
        <p:sp>
          <p:nvSpPr>
            <p:cNvPr id="56" name="Freeform 56"/>
            <p:cNvSpPr/>
            <p:nvPr/>
          </p:nvSpPr>
          <p:spPr>
            <a:xfrm>
              <a:off x="0" y="215900"/>
              <a:ext cx="1473942" cy="76200"/>
            </a:xfrm>
            <a:custGeom>
              <a:avLst/>
              <a:gdLst/>
              <a:ahLst/>
              <a:cxnLst/>
              <a:rect l="l" t="t" r="r" b="b"/>
              <a:pathLst>
                <a:path w="1473942" h="76200">
                  <a:moveTo>
                    <a:pt x="0" y="0"/>
                  </a:moveTo>
                  <a:lnTo>
                    <a:pt x="1473942" y="0"/>
                  </a:lnTo>
                  <a:lnTo>
                    <a:pt x="147394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139520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8" name="Group 58"/>
          <p:cNvGrpSpPr/>
          <p:nvPr/>
        </p:nvGrpSpPr>
        <p:grpSpPr>
          <a:xfrm rot="1739142">
            <a:off x="7411283" y="3452354"/>
            <a:ext cx="671032" cy="507000"/>
            <a:chOff x="0" y="0"/>
            <a:chExt cx="1685736" cy="508000"/>
          </a:xfrm>
        </p:grpSpPr>
        <p:sp>
          <p:nvSpPr>
            <p:cNvPr id="59" name="Freeform 59"/>
            <p:cNvSpPr/>
            <p:nvPr/>
          </p:nvSpPr>
          <p:spPr>
            <a:xfrm>
              <a:off x="0" y="215900"/>
              <a:ext cx="1389826" cy="76200"/>
            </a:xfrm>
            <a:custGeom>
              <a:avLst/>
              <a:gdLst/>
              <a:ahLst/>
              <a:cxnLst/>
              <a:rect l="l" t="t" r="r" b="b"/>
              <a:pathLst>
                <a:path w="1389826" h="76200">
                  <a:moveTo>
                    <a:pt x="0" y="0"/>
                  </a:moveTo>
                  <a:lnTo>
                    <a:pt x="1389826" y="0"/>
                  </a:lnTo>
                  <a:lnTo>
                    <a:pt x="138982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131108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2695661" y="2628900"/>
            <a:ext cx="5500852" cy="892691"/>
            <a:chOff x="0" y="0"/>
            <a:chExt cx="2604000" cy="51411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632656" y="6362700"/>
            <a:ext cx="5500851" cy="917512"/>
            <a:chOff x="0" y="1"/>
            <a:chExt cx="2604000" cy="444227"/>
          </a:xfrm>
        </p:grpSpPr>
        <p:sp>
          <p:nvSpPr>
            <p:cNvPr id="64" name="Freeform 64"/>
            <p:cNvSpPr/>
            <p:nvPr/>
          </p:nvSpPr>
          <p:spPr>
            <a:xfrm>
              <a:off x="0" y="1"/>
              <a:ext cx="2604000" cy="444227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5" name="TextBox 65"/>
          <p:cNvSpPr txBox="1"/>
          <p:nvPr/>
        </p:nvSpPr>
        <p:spPr>
          <a:xfrm>
            <a:off x="791401" y="3165587"/>
            <a:ext cx="1826816" cy="528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3200" dirty="0" smtClean="0">
                <a:solidFill>
                  <a:srgbClr val="CD0808"/>
                </a:solidFill>
                <a:latin typeface="Oswald"/>
              </a:rPr>
              <a:t>Псков</a:t>
            </a:r>
            <a:endParaRPr lang="en-US" sz="3200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07688" y="6962626"/>
            <a:ext cx="242371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ru-RU" sz="3200" spc="108" dirty="0" smtClean="0">
                <a:solidFill>
                  <a:srgbClr val="CD0808"/>
                </a:solidFill>
                <a:latin typeface="Oswald"/>
              </a:rPr>
              <a:t>Великие    Луки</a:t>
            </a:r>
            <a:endParaRPr lang="en-US" sz="3200" spc="108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581400" y="2476500"/>
            <a:ext cx="3733800" cy="694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dirty="0" smtClean="0"/>
              <a:t>Международный </a:t>
            </a:r>
            <a:r>
              <a:rPr lang="ru-RU" sz="2000" dirty="0" smtClean="0"/>
              <a:t>аэропорт Псков </a:t>
            </a:r>
            <a:r>
              <a:rPr lang="ru-RU" sz="2000" dirty="0" smtClean="0"/>
              <a:t>имени княгини Ольги</a:t>
            </a:r>
            <a:endParaRPr lang="en-US" sz="1600" dirty="0">
              <a:solidFill>
                <a:srgbClr val="343736"/>
              </a:solidFill>
              <a:latin typeface="Oswald" panose="020B0604020202020204" charset="-52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8494993" y="2953055"/>
            <a:ext cx="2830116" cy="39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1600" dirty="0">
                <a:solidFill>
                  <a:srgbClr val="150599"/>
                </a:solidFill>
                <a:latin typeface="Oswald"/>
              </a:rPr>
              <a:t>ОБЩЕСТВЕННЫЙ ТРАНСПОРТ</a:t>
            </a:r>
            <a:r>
              <a:rPr lang="ru-RU" sz="1600" dirty="0">
                <a:solidFill>
                  <a:srgbClr val="150599"/>
                </a:solidFill>
                <a:latin typeface="Oswald"/>
              </a:rPr>
              <a:t> </a:t>
            </a:r>
            <a:endParaRPr lang="en-US" sz="16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9312880" y="3521591"/>
            <a:ext cx="1191816" cy="48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1600" dirty="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768987" y="3677314"/>
            <a:ext cx="539551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dirty="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ТЕЛЕФОНОВ:</a:t>
            </a:r>
            <a:r>
              <a:rPr lang="ru-RU" sz="1400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400" b="1" dirty="0">
                <a:solidFill>
                  <a:srgbClr val="CD0808"/>
                </a:solidFill>
                <a:latin typeface="Oswald"/>
              </a:rPr>
              <a:t>YANDEX.TAXI, </a:t>
            </a:r>
            <a:r>
              <a:rPr lang="ru-RU" sz="1400" b="1" dirty="0" smtClean="0">
                <a:solidFill>
                  <a:srgbClr val="CD0808"/>
                </a:solidFill>
                <a:latin typeface="Oswald"/>
              </a:rPr>
              <a:t>333333</a:t>
            </a:r>
            <a:endParaRPr lang="en-US" sz="1400" b="1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2800737" y="2751662"/>
            <a:ext cx="5332016" cy="992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CD0808"/>
                </a:solidFill>
                <a:latin typeface="Oswald" panose="020B0604020202020204" charset="-52"/>
              </a:rPr>
              <a:t>ВЫЕЗД ИЗ </a:t>
            </a:r>
            <a:r>
              <a:rPr lang="ru-RU" sz="1600" dirty="0" smtClean="0">
                <a:solidFill>
                  <a:srgbClr val="CD0808"/>
                </a:solidFill>
                <a:latin typeface="Oswald" panose="020B0604020202020204" charset="-52"/>
              </a:rPr>
              <a:t>АЭРОПОРТА, С ВОКЗАЛА. </a:t>
            </a:r>
            <a:r>
              <a:rPr lang="en-US" sz="1600" dirty="0">
                <a:solidFill>
                  <a:srgbClr val="CD0808"/>
                </a:solidFill>
                <a:latin typeface="Oswald" panose="020B0604020202020204" charset="-52"/>
              </a:rPr>
              <a:t>МАРШРУТЫ И РАСПИСАНИЕ</a:t>
            </a:r>
            <a:endParaRPr lang="ru-RU" sz="1600" dirty="0">
              <a:solidFill>
                <a:srgbClr val="CD0808"/>
              </a:solidFill>
              <a:latin typeface="Oswald" panose="020B0604020202020204" charset="-52"/>
            </a:endParaRPr>
          </a:p>
          <a:p>
            <a:pPr>
              <a:lnSpc>
                <a:spcPct val="150000"/>
              </a:lnSpc>
            </a:pPr>
            <a:r>
              <a:rPr lang="en-US" sz="1600" b="1" u="sng" dirty="0" smtClean="0">
                <a:solidFill>
                  <a:prstClr val="black"/>
                </a:solidFill>
                <a:latin typeface="Oswald" panose="020B0604020202020204" charset="-52"/>
                <a:hlinkClick r:id="rId5"/>
              </a:rPr>
              <a:t>https://www.pskovbus.ru</a:t>
            </a:r>
            <a:r>
              <a:rPr lang="en-US" sz="1600" b="1" u="sng" dirty="0" smtClean="0">
                <a:solidFill>
                  <a:prstClr val="black"/>
                </a:solidFill>
                <a:latin typeface="Oswald" panose="020B0604020202020204" charset="-52"/>
                <a:hlinkClick r:id="rId5"/>
              </a:rPr>
              <a:t>/</a:t>
            </a:r>
            <a:endParaRPr lang="en-US" sz="1600" b="1" dirty="0">
              <a:solidFill>
                <a:prstClr val="black"/>
              </a:solidFill>
              <a:latin typeface="Oswald" panose="020B0604020202020204" charset="-52"/>
            </a:endParaRPr>
          </a:p>
          <a:p>
            <a:pPr>
              <a:lnSpc>
                <a:spcPct val="150000"/>
              </a:lnSpc>
            </a:pPr>
            <a:endParaRPr lang="en-US" sz="1100" b="1" dirty="0">
              <a:solidFill>
                <a:srgbClr val="CD0808"/>
              </a:solidFill>
              <a:latin typeface="Oswald"/>
            </a:endParaRPr>
          </a:p>
        </p:txBody>
      </p:sp>
      <p:grpSp>
        <p:nvGrpSpPr>
          <p:cNvPr id="82" name="Group 82"/>
          <p:cNvGrpSpPr/>
          <p:nvPr/>
        </p:nvGrpSpPr>
        <p:grpSpPr>
          <a:xfrm>
            <a:off x="3483198" y="6743700"/>
            <a:ext cx="3839309" cy="1255875"/>
            <a:chOff x="0" y="0"/>
            <a:chExt cx="1897770" cy="33519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3860072" y="7016155"/>
            <a:ext cx="319338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dirty="0" smtClean="0"/>
              <a:t>Железнодорожный вокзал </a:t>
            </a:r>
          </a:p>
          <a:p>
            <a:pPr algn="ctr">
              <a:lnSpc>
                <a:spcPts val="2800"/>
              </a:lnSpc>
            </a:pPr>
            <a:r>
              <a:rPr lang="ru-RU" sz="2000" dirty="0" smtClean="0"/>
              <a:t>Великие Луки</a:t>
            </a:r>
            <a:endParaRPr lang="en-US" sz="1600" dirty="0">
              <a:solidFill>
                <a:srgbClr val="343736"/>
              </a:solidFill>
              <a:latin typeface="Oswald" panose="020B0604020202020204" charset="-52"/>
            </a:endParaRPr>
          </a:p>
        </p:txBody>
      </p:sp>
      <p:grpSp>
        <p:nvGrpSpPr>
          <p:cNvPr id="96" name="Group 96"/>
          <p:cNvGrpSpPr/>
          <p:nvPr/>
        </p:nvGrpSpPr>
        <p:grpSpPr>
          <a:xfrm>
            <a:off x="8157796" y="6733936"/>
            <a:ext cx="3839309" cy="546275"/>
            <a:chOff x="0" y="0"/>
            <a:chExt cx="1897770" cy="51411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8097614" y="7505700"/>
            <a:ext cx="3839309" cy="566038"/>
            <a:chOff x="0" y="0"/>
            <a:chExt cx="1897770" cy="51411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03" name="TextBox 103"/>
          <p:cNvSpPr txBox="1"/>
          <p:nvPr/>
        </p:nvSpPr>
        <p:spPr>
          <a:xfrm>
            <a:off x="8577261" y="7581900"/>
            <a:ext cx="3029549" cy="394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ru-RU" sz="1600" dirty="0">
                <a:solidFill>
                  <a:srgbClr val="150599"/>
                </a:solidFill>
                <a:latin typeface="Oswald"/>
              </a:rPr>
              <a:t>ТАКСИ</a:t>
            </a:r>
            <a:endParaRPr lang="en-US" sz="16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8577261" y="6639149"/>
            <a:ext cx="2852739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1600" dirty="0">
                <a:solidFill>
                  <a:srgbClr val="150599"/>
                </a:solidFill>
                <a:latin typeface="Oswald"/>
              </a:rPr>
              <a:t>ОБЩЕСТВЕННЫЙ ТРАНСПОРТ</a:t>
            </a:r>
            <a:endParaRPr lang="en-US" sz="1600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12755576" y="6430162"/>
            <a:ext cx="539551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dirty="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ТЕЛЕФОНОВ:</a:t>
            </a:r>
            <a:r>
              <a:rPr lang="ru-RU" sz="1400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400" b="1" dirty="0" smtClean="0">
                <a:solidFill>
                  <a:srgbClr val="CD0808"/>
                </a:solidFill>
                <a:latin typeface="Oswald"/>
              </a:rPr>
              <a:t>YANDEX.TAXI</a:t>
            </a:r>
            <a:endParaRPr lang="en-US" sz="1400" b="1" dirty="0">
              <a:solidFill>
                <a:srgbClr val="CD0808"/>
              </a:solidFill>
              <a:latin typeface="Oswald"/>
            </a:endParaRPr>
          </a:p>
        </p:txBody>
      </p:sp>
      <p:grpSp>
        <p:nvGrpSpPr>
          <p:cNvPr id="110" name="Group 110"/>
          <p:cNvGrpSpPr/>
          <p:nvPr/>
        </p:nvGrpSpPr>
        <p:grpSpPr>
          <a:xfrm>
            <a:off x="11983884" y="6847851"/>
            <a:ext cx="661834" cy="327758"/>
            <a:chOff x="0" y="0"/>
            <a:chExt cx="1025792" cy="508000"/>
          </a:xfrm>
        </p:grpSpPr>
        <p:sp>
          <p:nvSpPr>
            <p:cNvPr id="111" name="Freeform 11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1983884" y="7747436"/>
            <a:ext cx="661834" cy="327758"/>
            <a:chOff x="0" y="0"/>
            <a:chExt cx="1025792" cy="508000"/>
          </a:xfrm>
        </p:grpSpPr>
        <p:sp>
          <p:nvSpPr>
            <p:cNvPr id="114" name="Freeform 114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5" name="Freeform 115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2645718" y="7502080"/>
            <a:ext cx="5500851" cy="994220"/>
            <a:chOff x="0" y="0"/>
            <a:chExt cx="2604000" cy="51411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24" name="TextBox 124"/>
          <p:cNvSpPr txBox="1"/>
          <p:nvPr/>
        </p:nvSpPr>
        <p:spPr>
          <a:xfrm>
            <a:off x="12730135" y="7607290"/>
            <a:ext cx="5332016" cy="1004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CD0808"/>
                </a:solidFill>
                <a:latin typeface="Oswald"/>
              </a:rPr>
              <a:t>ВЫЕЗД </a:t>
            </a:r>
            <a:r>
              <a:rPr lang="ru-RU" sz="1600" dirty="0" smtClean="0">
                <a:solidFill>
                  <a:srgbClr val="CD0808"/>
                </a:solidFill>
                <a:latin typeface="Oswald"/>
              </a:rPr>
              <a:t>С ВОКЗАЛА</a:t>
            </a:r>
            <a:r>
              <a:rPr lang="ru-RU" sz="1600" dirty="0" smtClean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600" dirty="0">
                <a:solidFill>
                  <a:srgbClr val="CD0808"/>
                </a:solidFill>
                <a:latin typeface="Oswald"/>
              </a:rPr>
              <a:t>МАРШРУТЫ И РАСПИСАНИЕ </a:t>
            </a:r>
            <a:r>
              <a:rPr lang="en-US" sz="1600" b="1" dirty="0" smtClean="0">
                <a:solidFill>
                  <a:srgbClr val="CD0808"/>
                </a:solidFill>
                <a:latin typeface="Oswald"/>
                <a:hlinkClick r:id="rId6"/>
              </a:rPr>
              <a:t>http://www.velikieluki.ru</a:t>
            </a:r>
            <a:r>
              <a:rPr lang="en-US" sz="1600" b="1" dirty="0" smtClean="0">
                <a:solidFill>
                  <a:srgbClr val="CD0808"/>
                </a:solidFill>
                <a:latin typeface="Oswald"/>
                <a:hlinkClick r:id="rId6"/>
              </a:rPr>
              <a:t>/</a:t>
            </a:r>
            <a:endParaRPr lang="ru-RU" sz="1600" b="1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ct val="150000"/>
              </a:lnSpc>
            </a:pPr>
            <a:endParaRPr lang="en-US" sz="1150" b="1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127" name="TextBox 127"/>
          <p:cNvSpPr txBox="1"/>
          <p:nvPr/>
        </p:nvSpPr>
        <p:spPr>
          <a:xfrm>
            <a:off x="17290293" y="2087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336" y="5027328"/>
            <a:ext cx="593143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7839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prstClr val="white"/>
                </a:solidFill>
                <a:latin typeface="Oswald"/>
              </a:rPr>
              <a:t>Если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вы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прибыли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ru-RU" sz="2500" dirty="0">
                <a:solidFill>
                  <a:prstClr val="white"/>
                </a:solidFill>
                <a:latin typeface="Oswald"/>
              </a:rPr>
              <a:t>в </a:t>
            </a:r>
            <a:r>
              <a:rPr lang="ru-RU" sz="2500" dirty="0" smtClean="0">
                <a:solidFill>
                  <a:prstClr val="white"/>
                </a:solidFill>
                <a:latin typeface="Oswald"/>
              </a:rPr>
              <a:t>Великие Луки </a:t>
            </a:r>
            <a:r>
              <a:rPr lang="en-US" sz="2500" dirty="0" err="1">
                <a:solidFill>
                  <a:prstClr val="white"/>
                </a:solidFill>
                <a:latin typeface="Oswald"/>
              </a:rPr>
              <a:t>на</a:t>
            </a:r>
            <a:r>
              <a:rPr lang="en-US" sz="2500" dirty="0">
                <a:solidFill>
                  <a:prstClr val="white"/>
                </a:solidFill>
                <a:latin typeface="Oswald"/>
              </a:rPr>
              <a:t> </a:t>
            </a:r>
            <a:r>
              <a:rPr lang="ru-RU" sz="2500" dirty="0" smtClean="0">
                <a:solidFill>
                  <a:prstClr val="white"/>
                </a:solidFill>
                <a:latin typeface="Oswald"/>
              </a:rPr>
              <a:t>поезде:</a:t>
            </a:r>
            <a:endParaRPr lang="en-US" sz="2500" dirty="0">
              <a:solidFill>
                <a:prstClr val="white"/>
              </a:solidFill>
              <a:latin typeface="Oswald"/>
            </a:endParaRPr>
          </a:p>
        </p:txBody>
      </p:sp>
      <p:grpSp>
        <p:nvGrpSpPr>
          <p:cNvPr id="76" name="Group 21"/>
          <p:cNvGrpSpPr/>
          <p:nvPr/>
        </p:nvGrpSpPr>
        <p:grpSpPr>
          <a:xfrm>
            <a:off x="3581400" y="3520136"/>
            <a:ext cx="3839309" cy="1013764"/>
            <a:chOff x="0" y="0"/>
            <a:chExt cx="1897770" cy="335198"/>
          </a:xfrm>
        </p:grpSpPr>
        <p:sp>
          <p:nvSpPr>
            <p:cNvPr id="77" name="Freeform 22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8" name="TextBox 68"/>
          <p:cNvSpPr txBox="1"/>
          <p:nvPr/>
        </p:nvSpPr>
        <p:spPr>
          <a:xfrm>
            <a:off x="3581400" y="3687079"/>
            <a:ext cx="3733800" cy="694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dirty="0" smtClean="0"/>
              <a:t>Железнодорожный вокзал </a:t>
            </a:r>
          </a:p>
          <a:p>
            <a:pPr algn="ctr">
              <a:lnSpc>
                <a:spcPts val="2800"/>
              </a:lnSpc>
            </a:pPr>
            <a:r>
              <a:rPr lang="ru-RU" sz="2000" dirty="0" smtClean="0"/>
              <a:t>Псков</a:t>
            </a:r>
            <a:endParaRPr lang="en-US" sz="1600" dirty="0">
              <a:solidFill>
                <a:srgbClr val="343736"/>
              </a:solidFill>
              <a:latin typeface="Oswald" panose="020B0604020202020204" charset="-52"/>
            </a:endParaRPr>
          </a:p>
        </p:txBody>
      </p:sp>
      <p:grpSp>
        <p:nvGrpSpPr>
          <p:cNvPr id="85" name="Group 55"/>
          <p:cNvGrpSpPr/>
          <p:nvPr/>
        </p:nvGrpSpPr>
        <p:grpSpPr>
          <a:xfrm rot="20068531">
            <a:off x="7391675" y="6863584"/>
            <a:ext cx="671273" cy="507000"/>
            <a:chOff x="0" y="0"/>
            <a:chExt cx="1769852" cy="508000"/>
          </a:xfrm>
        </p:grpSpPr>
        <p:sp>
          <p:nvSpPr>
            <p:cNvPr id="86" name="Freeform 56"/>
            <p:cNvSpPr/>
            <p:nvPr/>
          </p:nvSpPr>
          <p:spPr>
            <a:xfrm>
              <a:off x="0" y="215900"/>
              <a:ext cx="1473942" cy="76200"/>
            </a:xfrm>
            <a:custGeom>
              <a:avLst/>
              <a:gdLst/>
              <a:ahLst/>
              <a:cxnLst/>
              <a:rect l="l" t="t" r="r" b="b"/>
              <a:pathLst>
                <a:path w="1473942" h="76200">
                  <a:moveTo>
                    <a:pt x="0" y="0"/>
                  </a:moveTo>
                  <a:lnTo>
                    <a:pt x="1473942" y="0"/>
                  </a:lnTo>
                  <a:lnTo>
                    <a:pt x="147394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7" name="Freeform 57"/>
            <p:cNvSpPr/>
            <p:nvPr/>
          </p:nvSpPr>
          <p:spPr>
            <a:xfrm>
              <a:off x="139520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8" name="Group 58"/>
          <p:cNvGrpSpPr/>
          <p:nvPr/>
        </p:nvGrpSpPr>
        <p:grpSpPr>
          <a:xfrm rot="1739142">
            <a:off x="7396018" y="7325065"/>
            <a:ext cx="671032" cy="507000"/>
            <a:chOff x="0" y="0"/>
            <a:chExt cx="1685736" cy="508000"/>
          </a:xfrm>
        </p:grpSpPr>
        <p:sp>
          <p:nvSpPr>
            <p:cNvPr id="89" name="Freeform 59"/>
            <p:cNvSpPr/>
            <p:nvPr/>
          </p:nvSpPr>
          <p:spPr>
            <a:xfrm>
              <a:off x="0" y="215900"/>
              <a:ext cx="1389826" cy="76200"/>
            </a:xfrm>
            <a:custGeom>
              <a:avLst/>
              <a:gdLst/>
              <a:ahLst/>
              <a:cxnLst/>
              <a:rect l="l" t="t" r="r" b="b"/>
              <a:pathLst>
                <a:path w="1389826" h="76200">
                  <a:moveTo>
                    <a:pt x="0" y="0"/>
                  </a:moveTo>
                  <a:lnTo>
                    <a:pt x="1389826" y="0"/>
                  </a:lnTo>
                  <a:lnTo>
                    <a:pt x="138982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0" name="Freeform 60"/>
            <p:cNvSpPr/>
            <p:nvPr/>
          </p:nvSpPr>
          <p:spPr>
            <a:xfrm>
              <a:off x="131108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xmlns="" val="277415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629025"/>
            <a:ext cx="5941764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271371" y="3874165"/>
            <a:ext cx="5290922" cy="1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0" i="0" spc="131">
                <a:solidFill>
                  <a:srgbClr val="252827"/>
                </a:solidFill>
                <a:latin typeface="Oswald"/>
              </a:rPr>
              <a:t>ОБЩЕСТВЕННЫЙ ТРАНСПОРТ </a:t>
            </a:r>
          </a:p>
          <a:p>
            <a:pPr algn="ctr">
              <a:lnSpc>
                <a:spcPts val="3920"/>
              </a:lnSpc>
            </a:pPr>
            <a:r>
              <a:rPr lang="en-US" sz="2800" b="0" i="0" spc="131">
                <a:solidFill>
                  <a:srgbClr val="252827"/>
                </a:solidFill>
                <a:latin typeface="Oswald"/>
              </a:rPr>
              <a:t>И АРЕНДА АВТОМОБИЛЯ (КАРШЕРИНГ)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1" y="5341792"/>
            <a:ext cx="504202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ru-RU" sz="2800" i="0" spc="112" dirty="0">
                <a:solidFill>
                  <a:srgbClr val="FFFFFF"/>
                </a:solidFill>
                <a:latin typeface="Oswald"/>
              </a:rPr>
              <a:t>1.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 smtClean="0">
                <a:solidFill>
                  <a:srgbClr val="FFFFFF"/>
                </a:solidFill>
                <a:latin typeface="Oswald"/>
              </a:rPr>
              <a:t>Автобус</a:t>
            </a:r>
            <a:r>
              <a:rPr lang="en-US" sz="2800" i="0" spc="112" dirty="0" smtClean="0">
                <a:solidFill>
                  <a:srgbClr val="FFFFFF"/>
                </a:solidFill>
                <a:latin typeface="Oswald"/>
              </a:rPr>
              <a:t>:</a:t>
            </a:r>
            <a:endParaRPr lang="en-US" sz="2800" i="0" spc="112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Yandex.Transport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923292" y="3629025"/>
            <a:ext cx="6381151" cy="66579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6218268" y="3826540"/>
            <a:ext cx="56325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338">
                <a:solidFill>
                  <a:srgbClr val="252827"/>
                </a:solidFill>
                <a:latin typeface="Oswald"/>
              </a:rPr>
              <a:t>КАРТА ГОРОДОВ РОССИИ</a:t>
            </a:r>
          </a:p>
        </p:txBody>
      </p:sp>
      <p:sp>
        <p:nvSpPr>
          <p:cNvPr id="7" name="AutoShape 7"/>
          <p:cNvSpPr/>
          <p:nvPr/>
        </p:nvSpPr>
        <p:spPr>
          <a:xfrm>
            <a:off x="12193830" y="3629025"/>
            <a:ext cx="6094170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12459043" y="3826540"/>
            <a:ext cx="5746872" cy="10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313" dirty="0">
                <a:solidFill>
                  <a:srgbClr val="252827"/>
                </a:solidFill>
                <a:latin typeface="Oswald"/>
              </a:rPr>
              <a:t>ДОСТОПРИМЕЧАТЕЛЬНОСТИ РОССИИ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0389" y="208120"/>
            <a:ext cx="16167222" cy="318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ВСПОМОГАТЕЛЬНЫЕ ПРИЛОЖЕНИЯ </a:t>
            </a:r>
          </a:p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ДЛЯ ВАШЕГО СМАРТФОНА </a:t>
            </a:r>
          </a:p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(ДЛЯ IOS И ANDROID)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08714" y="5341792"/>
            <a:ext cx="4870572" cy="292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737373"/>
                </a:solidFill>
                <a:latin typeface="Oswald"/>
              </a:rPr>
              <a:t>1. Карта городов России: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Yandex.Maps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Google maps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737373"/>
                </a:solidFill>
                <a:latin typeface="Oswald"/>
              </a:rPr>
              <a:t>2. Off-line карты городов России: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2GIS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21043" y="5341792"/>
            <a:ext cx="4260972" cy="352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1. Гиды по городам: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  Triposo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Redigo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2. Гиды по ресторанам: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TripAdvisor</a:t>
            </a:r>
          </a:p>
          <a:p>
            <a:pPr>
              <a:lnSpc>
                <a:spcPts val="4760"/>
              </a:lnSpc>
            </a:pPr>
            <a:endParaRPr lang="en-US" sz="2800" i="0" spc="112">
              <a:solidFill>
                <a:srgbClr val="CD0808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089528" y="395339"/>
            <a:ext cx="9471143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20"/>
              </a:lnSpc>
            </a:pPr>
            <a:r>
              <a:rPr lang="en-US" sz="8000" b="1" i="0" spc="1288">
                <a:solidFill>
                  <a:srgbClr val="CD0808"/>
                </a:solidFill>
                <a:latin typeface="Oswald"/>
              </a:rPr>
              <a:t>ПРОЖИВАНИЕ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42078" y="1767858"/>
            <a:ext cx="120079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НА АМБУЛАТОРНОЕ 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89528" y="3177407"/>
            <a:ext cx="11931772" cy="293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случае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амбулаторного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лечения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самостоятельно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выбрать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комфортное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проживание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следующих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сервисов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: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www.booking.com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www.tripadvisor.com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www.airbnb.com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или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обратиться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за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к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туроператору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/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ассистанс-организации</a:t>
            </a:r>
            <a:endParaRPr lang="en-US" sz="2800" b="0" i="0" spc="148" dirty="0">
              <a:solidFill>
                <a:srgbClr val="150599"/>
              </a:solidFill>
              <a:latin typeface="Oswa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089528" y="1891683"/>
            <a:ext cx="1057275" cy="10572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089528" y="6444633"/>
            <a:ext cx="1057275" cy="10572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42078" y="6320808"/>
            <a:ext cx="120079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НА СТАЦИОНАРНОЕ ЛЕЧЕНИЕ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9528" y="7736272"/>
            <a:ext cx="11684122" cy="2459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Узнать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условия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вашего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организации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выбранной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вами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соответствии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профилем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.</a:t>
            </a:r>
          </a:p>
          <a:p>
            <a:pPr>
              <a:lnSpc>
                <a:spcPts val="3920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Пожалуйста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заранее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обратитесь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вашу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медицинскую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организацию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вопросу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90293" y="1706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4326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5" y="3004165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IV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29" y="5143500"/>
            <a:ext cx="17458337" cy="78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ОФОРМИ</a:t>
            </a:r>
            <a:r>
              <a:rPr lang="ru-RU" sz="4200" b="1" i="0" spc="508" dirty="0">
                <a:solidFill>
                  <a:srgbClr val="D9D9D9"/>
                </a:solidFill>
                <a:latin typeface="Oswald"/>
              </a:rPr>
              <a:t>ТЕ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ВИЗУ ДЛЯ ПРИБЫТИЯ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381000" y="415821"/>
            <a:ext cx="17526000" cy="949298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679389" y="612754"/>
            <a:ext cx="16929222" cy="154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1" i="0" spc="484">
                <a:solidFill>
                  <a:srgbClr val="FFFFFF"/>
                </a:solidFill>
                <a:latin typeface="Oswald"/>
              </a:rPr>
              <a:t>НОРМАТИВНАЯ БАЗА ПО ВИЗАМ </a:t>
            </a:r>
          </a:p>
          <a:p>
            <a:pPr algn="ctr">
              <a:lnSpc>
                <a:spcPts val="6240"/>
              </a:lnSpc>
            </a:pPr>
            <a:r>
              <a:rPr lang="en-US" sz="4800" b="1" i="0" spc="484">
                <a:solidFill>
                  <a:srgbClr val="FFFFFF"/>
                </a:solidFill>
                <a:latin typeface="Oswald"/>
              </a:rPr>
              <a:t>ДЛЯ ИНОСТРАННЫХ ГРАЖДАН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939" y="2414405"/>
            <a:ext cx="16548222" cy="764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июля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2002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115-ФЗ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правовом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положении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доказательства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;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доказательств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может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быть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однократной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двукратной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многократной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его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обыкновенные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подразделяются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частные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деловые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туристические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учебные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рабочие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гуманитарные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целях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убежища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разрешения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временное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проживание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либо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приема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25.9.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обязаны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получить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заполнить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миграционную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карту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Миграционная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карта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подлежит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сдаче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возврату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пункте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пропуска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через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Государственную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границу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18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раздела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II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существуют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следующие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категории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: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дипломатическая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служебная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обыкновенная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транзитная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временно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проживающего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>.</a:t>
            </a: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109757" y="40987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Oswald"/>
              </a:rPr>
              <a:t> 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xmlns="" id="{79A951D8-91DF-3E4C-AE38-C2FC7D4497BC}"/>
              </a:ext>
            </a:extLst>
          </p:cNvPr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2" name="AutoShape 2"/>
          <p:cNvSpPr/>
          <p:nvPr/>
        </p:nvSpPr>
        <p:spPr>
          <a:xfrm>
            <a:off x="5820688" y="3667125"/>
            <a:ext cx="6217348" cy="66198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AutoShape 3"/>
          <p:cNvSpPr/>
          <p:nvPr/>
        </p:nvSpPr>
        <p:spPr>
          <a:xfrm>
            <a:off x="21006" y="3667125"/>
            <a:ext cx="5799681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TextBox 4"/>
          <p:cNvSpPr txBox="1"/>
          <p:nvPr/>
        </p:nvSpPr>
        <p:spPr>
          <a:xfrm>
            <a:off x="6674426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150599"/>
                </a:solidFill>
                <a:latin typeface="Oswald"/>
              </a:rPr>
              <a:t>ТИП ВИЗЫ: ДЕЛОВАЯ</a:t>
            </a:r>
          </a:p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FFFFFF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FFFFFF"/>
                </a:solidFill>
                <a:latin typeface="Oswald"/>
              </a:rPr>
              <a:t>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4272" y="5725744"/>
            <a:ext cx="5799681" cy="4445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консультаций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приглашению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лечебного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учреждения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(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кроме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целевого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туризма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)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2018157" y="3667125"/>
            <a:ext cx="6269844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TextBox 7"/>
          <p:cNvSpPr txBox="1"/>
          <p:nvPr/>
        </p:nvSpPr>
        <p:spPr>
          <a:xfrm>
            <a:off x="1155639" y="445933"/>
            <a:ext cx="15976722" cy="209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ВЫБОР ТИПА ВИЗЫ </a:t>
            </a:r>
            <a:r>
              <a:rPr lang="en-US" sz="6399" b="1" i="0" spc="422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 ОПРЕДЕЛЕНИЕ </a:t>
            </a:r>
          </a:p>
          <a:p>
            <a:pPr algn="ctr">
              <a:lnSpc>
                <a:spcPts val="8319"/>
              </a:lnSpc>
            </a:pP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ЦЕЛИ ПРЕБЫВАНИЯ*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17337229" y="808284"/>
            <a:ext cx="1901541" cy="19015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Oswald"/>
              </a:rPr>
              <a:t>1</a:t>
            </a:r>
            <a:r>
              <a:rPr lang="ru-RU" sz="2400" b="1" dirty="0">
                <a:solidFill>
                  <a:srgbClr val="FFFFFF"/>
                </a:solidFill>
                <a:latin typeface="Oswald"/>
              </a:rPr>
              <a:t>8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348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150599"/>
                </a:solidFill>
                <a:latin typeface="Oswald"/>
              </a:rPr>
              <a:t>ТИП ВИЗЫ: ТУРИСТИЧЕСКАЯ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ЦЕЛЬ ПРЕБЫВАНИЯ: ЦЕЛЕВОЙ ТУРИЗМ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68814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150599"/>
                </a:solidFill>
                <a:latin typeface="Oswald"/>
              </a:rPr>
              <a:t>ТИП ВИЗЫ: ЧАСТНАЯ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ОСОБЫЕ СЛУЧАИ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473" y="5753211"/>
            <a:ext cx="5435658" cy="3945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30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туристическими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целями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специализированному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туру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на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консультации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77154" y="5748781"/>
            <a:ext cx="5771727" cy="3444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либо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в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связи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тяжелой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болезнью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или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смертью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близкого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родственника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0770" y="2870058"/>
            <a:ext cx="1677471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A6A6A6"/>
                </a:solidFill>
                <a:latin typeface="Oswald"/>
              </a:rPr>
              <a:t>* В соответствии с приложением к совместному приказу МИД России, МВД России и ФСБ России от 27 декабря 2003 года № 19723А/1048/922</a:t>
            </a:r>
          </a:p>
        </p:txBody>
      </p:sp>
    </p:spTree>
    <p:extLst>
      <p:ext uri="{BB962C8B-B14F-4D97-AF65-F5344CB8AC3E}">
        <p14:creationId xmlns:p14="http://schemas.microsoft.com/office/powerpoint/2010/main" xmlns="" val="391371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8020" y="1"/>
            <a:ext cx="580998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41228" y="368761"/>
            <a:ext cx="16424393" cy="156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 b="1" i="0" spc="100">
                <a:solidFill>
                  <a:srgbClr val="CD0808"/>
                </a:solidFill>
                <a:latin typeface="Oswald"/>
              </a:rPr>
              <a:t>ПОМОЩЬ В ОФОРМЛЕНИИ ДОКУМЕНТАЦИИ </a:t>
            </a:r>
          </a:p>
          <a:p>
            <a:pPr algn="l">
              <a:lnSpc>
                <a:spcPts val="6200"/>
              </a:lnSpc>
            </a:pPr>
            <a:r>
              <a:rPr lang="en-US" sz="5000" b="1" i="0" spc="100">
                <a:solidFill>
                  <a:srgbClr val="CD0808"/>
                </a:solidFill>
                <a:latin typeface="Oswald"/>
              </a:rPr>
              <a:t>ДЛЯ ВЪЕЗДА В РОССИЮ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35039" y="2483868"/>
            <a:ext cx="10826872" cy="60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О</a:t>
            </a:r>
            <a:r>
              <a:rPr lang="en-US" sz="3200" b="1" i="0" spc="128">
                <a:solidFill>
                  <a:srgbClr val="FFFFFF"/>
                </a:solidFill>
                <a:latin typeface="Oswald"/>
              </a:rPr>
              <a:t>ФОРМЛЕНИЕ ПРИГЛАШЕНИЯ ДЛЯ ПРИБЫТИЯ В РОССИЮ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1228" y="3651387"/>
            <a:ext cx="11931772" cy="244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b="0" i="0" spc="148">
                <a:solidFill>
                  <a:srgbClr val="150599"/>
                </a:solidFill>
                <a:latin typeface="Oswald"/>
              </a:rPr>
              <a:t>Медицинская организация, подтвердившая возможность Вашего лечения, может оформить Вам приглашение для въезда в Россию, а также решить вопрос по поводу постановки на миграционный учет. </a:t>
            </a:r>
          </a:p>
          <a:p>
            <a:pPr>
              <a:lnSpc>
                <a:spcPts val="3920"/>
              </a:lnSpc>
            </a:pPr>
            <a:r>
              <a:rPr lang="en-US" sz="2800" b="0" i="0" spc="148">
                <a:solidFill>
                  <a:srgbClr val="150599"/>
                </a:solidFill>
                <a:latin typeface="Oswald"/>
              </a:rPr>
              <a:t>Для уточнения информации пожалуйста обратитесь в Вашу медицинскую организацию.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41228" y="2318931"/>
            <a:ext cx="1057275" cy="10572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41228" y="6543471"/>
            <a:ext cx="1057275" cy="10572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41228" y="7973636"/>
            <a:ext cx="11684122" cy="1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0" i="0" spc="148">
                <a:solidFill>
                  <a:srgbClr val="150599"/>
                </a:solidFill>
                <a:latin typeface="Oswald"/>
              </a:rPr>
              <a:t>Если вопросом Вашего лечения в России занимается туроператор или ассистанс-организация, то поручите оформление документации для получения визы сотруднику организации.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90293" y="1706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>
                <a:solidFill>
                  <a:srgbClr val="FFFFFF"/>
                </a:solidFill>
                <a:latin typeface="Oswald"/>
              </a:rPr>
              <a:t>19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35039" y="6387252"/>
            <a:ext cx="108268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200" b="1" i="0" spc="128">
                <a:solidFill>
                  <a:srgbClr val="FFFFFF"/>
                </a:solidFill>
                <a:latin typeface="Oswald"/>
              </a:rPr>
              <a:t>ОФОРМЛЕНИЕ НЕОБХОДИМОЙ ДОКУМЕНТАЦИИ ДЛЯ ПОЛУЧЕНИЯ ВИЗЫ ТРЕТЬИМИ ЛИЦАМИ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4652" y="555604"/>
            <a:ext cx="9809254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20"/>
              </a:lnSpc>
            </a:pPr>
            <a:r>
              <a:rPr lang="en-US" sz="8000" b="1" i="0" spc="576" dirty="0">
                <a:solidFill>
                  <a:srgbClr val="252827"/>
                </a:solidFill>
                <a:latin typeface="Oswald"/>
              </a:rPr>
              <a:t>СОДЕРЖАНИЕ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2200236"/>
            <a:ext cx="12877800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Что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такое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лечение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в </a:t>
            </a:r>
            <a:r>
              <a:rPr lang="ru-RU" sz="2800" i="0" spc="344" dirty="0" smtClean="0">
                <a:solidFill>
                  <a:srgbClr val="252827"/>
                </a:solidFill>
                <a:latin typeface="Oswald"/>
              </a:rPr>
              <a:t>Псковской области</a:t>
            </a:r>
            <a:r>
              <a:rPr lang="en-US" sz="2800" spc="344" dirty="0" smtClean="0">
                <a:solidFill>
                  <a:srgbClr val="252827"/>
                </a:solidFill>
                <a:latin typeface="Oswald"/>
              </a:rPr>
              <a:t>...................................</a:t>
            </a:r>
            <a:r>
              <a:rPr lang="ru-RU" sz="2800" spc="344" dirty="0" smtClean="0">
                <a:solidFill>
                  <a:srgbClr val="252827"/>
                </a:solidFill>
                <a:latin typeface="Oswald"/>
              </a:rPr>
              <a:t>......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.3-6</a:t>
            </a: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I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выбор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медицинской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организации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spc="344" dirty="0">
                <a:solidFill>
                  <a:srgbClr val="252827"/>
                </a:solidFill>
                <a:latin typeface="Oswald"/>
              </a:rPr>
              <a:t>в </a:t>
            </a:r>
            <a:r>
              <a:rPr lang="ru-RU" sz="2800" spc="344" dirty="0" smtClean="0">
                <a:solidFill>
                  <a:srgbClr val="252827"/>
                </a:solidFill>
                <a:latin typeface="Oswald"/>
              </a:rPr>
              <a:t>Псковской области</a:t>
            </a:r>
            <a:r>
              <a:rPr lang="en-US" sz="2800" i="0" spc="344" dirty="0" smtClean="0">
                <a:solidFill>
                  <a:srgbClr val="252827"/>
                </a:solidFill>
                <a:latin typeface="Oswald"/>
              </a:rPr>
              <a:t>...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7-9</a:t>
            </a: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II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направление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запроса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на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лечение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в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медицинскую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организацию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.........................................................................</a:t>
            </a:r>
            <a:r>
              <a:rPr lang="ru-RU" sz="2800" i="0" spc="344" dirty="0">
                <a:solidFill>
                  <a:srgbClr val="252827"/>
                </a:solidFill>
                <a:latin typeface="Oswald"/>
              </a:rPr>
              <a:t>...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......10-11</a:t>
            </a: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III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проживание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и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транспорт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....................................</a:t>
            </a:r>
            <a:r>
              <a:rPr lang="ru-RU" sz="2800" i="0" spc="344" dirty="0">
                <a:solidFill>
                  <a:srgbClr val="252827"/>
                </a:solidFill>
                <a:latin typeface="Oswald"/>
              </a:rPr>
              <a:t>..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......12-15</a:t>
            </a: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IV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оформление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визы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............................................</a:t>
            </a:r>
            <a:r>
              <a:rPr lang="ru-RU" sz="2800" i="0" spc="344" dirty="0">
                <a:solidFill>
                  <a:srgbClr val="252827"/>
                </a:solidFill>
                <a:latin typeface="Oswald"/>
              </a:rPr>
              <a:t>..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.........16-20</a:t>
            </a:r>
          </a:p>
          <a:p>
            <a:pPr>
              <a:lnSpc>
                <a:spcPts val="3640"/>
              </a:lnSpc>
            </a:pPr>
            <a:endParaRPr lang="en-US" sz="28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V </a:t>
            </a:r>
            <a:r>
              <a:rPr lang="en-US" sz="2800" i="0" spc="344" dirty="0" err="1">
                <a:solidFill>
                  <a:srgbClr val="252827"/>
                </a:solidFill>
                <a:latin typeface="Oswald"/>
              </a:rPr>
              <a:t>ступень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: Welcome to Russia! .........................................</a:t>
            </a:r>
            <a:r>
              <a:rPr lang="ru-RU" sz="2800" i="0" spc="344" dirty="0">
                <a:solidFill>
                  <a:srgbClr val="252827"/>
                </a:solidFill>
                <a:latin typeface="Oswald"/>
              </a:rPr>
              <a:t>..</a:t>
            </a:r>
            <a:r>
              <a:rPr lang="en-US" sz="2800" i="0" spc="344" dirty="0">
                <a:solidFill>
                  <a:srgbClr val="252827"/>
                </a:solidFill>
                <a:latin typeface="Oswald"/>
              </a:rPr>
              <a:t>..........</a:t>
            </a:r>
            <a:r>
              <a:rPr lang="en-US" sz="2800" b="0" i="0" spc="344" dirty="0">
                <a:solidFill>
                  <a:srgbClr val="252827"/>
                </a:solidFill>
                <a:latin typeface="Oswald"/>
              </a:rPr>
              <a:t>2</a:t>
            </a:r>
            <a:r>
              <a:rPr lang="en-US" sz="2799" b="0" i="0" spc="344" dirty="0">
                <a:solidFill>
                  <a:srgbClr val="252827"/>
                </a:solidFill>
                <a:latin typeface="Oswald"/>
              </a:rPr>
              <a:t>1-22</a:t>
            </a:r>
          </a:p>
          <a:p>
            <a:pPr>
              <a:lnSpc>
                <a:spcPts val="3639"/>
              </a:lnSpc>
            </a:pPr>
            <a:endParaRPr lang="en-US" sz="2799" b="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b="0" i="0" spc="344" dirty="0" err="1">
                <a:solidFill>
                  <a:srgbClr val="252827"/>
                </a:solidFill>
                <a:latin typeface="Oswald"/>
              </a:rPr>
              <a:t>Контакты</a:t>
            </a:r>
            <a:r>
              <a:rPr lang="en-US" sz="2800" b="0" i="0" spc="344" dirty="0">
                <a:solidFill>
                  <a:srgbClr val="252827"/>
                </a:solidFill>
                <a:latin typeface="Oswald"/>
              </a:rPr>
              <a:t>..........................................................................</a:t>
            </a:r>
            <a:r>
              <a:rPr lang="ru-RU" sz="2800" b="0" i="0" spc="344" dirty="0">
                <a:solidFill>
                  <a:srgbClr val="252827"/>
                </a:solidFill>
                <a:latin typeface="Oswald"/>
              </a:rPr>
              <a:t>.......</a:t>
            </a:r>
            <a:r>
              <a:rPr lang="en-US" sz="2800" b="0" i="0" spc="344" dirty="0">
                <a:solidFill>
                  <a:srgbClr val="252827"/>
                </a:solidFill>
                <a:latin typeface="Oswald"/>
              </a:rPr>
              <a:t>...........23</a:t>
            </a:r>
          </a:p>
          <a:p>
            <a:pPr>
              <a:lnSpc>
                <a:spcPts val="3640"/>
              </a:lnSpc>
            </a:pPr>
            <a:endParaRPr lang="en-US" sz="2800" b="0" i="0" spc="344" dirty="0">
              <a:solidFill>
                <a:srgbClr val="252827"/>
              </a:solidFill>
              <a:latin typeface="Oswa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872841" y="9258300"/>
            <a:ext cx="1901541" cy="190154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144500" y="0"/>
            <a:ext cx="5143500" cy="10287000"/>
          </a:xfrm>
          <a:prstGeom prst="rect">
            <a:avLst/>
          </a:prstGeom>
          <a:solidFill>
            <a:srgbClr val="545454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062221" y="-545662"/>
            <a:ext cx="1901541" cy="190154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D09EDAF-86B9-6149-81C9-9831A3F328DD}"/>
              </a:ext>
            </a:extLst>
          </p:cNvPr>
          <p:cNvSpPr/>
          <p:nvPr/>
        </p:nvSpPr>
        <p:spPr>
          <a:xfrm>
            <a:off x="13144500" y="8086764"/>
            <a:ext cx="5143500" cy="22002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13335000" y="8333026"/>
            <a:ext cx="5616443" cy="173124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200" i="0" spc="205" dirty="0" err="1">
                <a:solidFill>
                  <a:srgbClr val="C50001"/>
                </a:solidFill>
                <a:latin typeface="Oswald"/>
              </a:rPr>
              <a:t>Материалы</a:t>
            </a:r>
            <a:r>
              <a:rPr lang="en-US" sz="2200" i="0" spc="205" dirty="0">
                <a:solidFill>
                  <a:srgbClr val="C50001"/>
                </a:solidFill>
                <a:latin typeface="Oswald"/>
              </a:rPr>
              <a:t> </a:t>
            </a:r>
            <a:r>
              <a:rPr lang="en-US" sz="2200" i="0" spc="205" dirty="0" err="1">
                <a:solidFill>
                  <a:srgbClr val="C50001"/>
                </a:solidFill>
                <a:latin typeface="Oswald"/>
              </a:rPr>
              <a:t>подготовлены</a:t>
            </a:r>
            <a:endParaRPr lang="ru-RU" sz="2200" spc="205" dirty="0">
              <a:solidFill>
                <a:srgbClr val="C50001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endParaRPr lang="en-US" sz="1900" b="1" i="0" spc="205" dirty="0">
              <a:solidFill>
                <a:srgbClr val="C0000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Координирующим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центром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endParaRPr lang="ru-RU" sz="2400" b="0" i="0" dirty="0">
              <a:solidFill>
                <a:srgbClr val="00206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ru-RU" sz="2400" b="0" i="0" dirty="0">
                <a:solidFill>
                  <a:srgbClr val="002060"/>
                </a:solidFill>
                <a:latin typeface="Oswald"/>
              </a:rPr>
              <a:t>по р</a:t>
            </a:r>
            <a:r>
              <a:rPr lang="ru-RU" sz="2400" dirty="0">
                <a:solidFill>
                  <a:srgbClr val="002060"/>
                </a:solidFill>
                <a:latin typeface="Oswald"/>
              </a:rPr>
              <a:t>азвитию экспорта медицинских услуг </a:t>
            </a:r>
          </a:p>
          <a:p>
            <a:pPr>
              <a:lnSpc>
                <a:spcPts val="2730"/>
              </a:lnSpc>
            </a:pP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ФГБУ ЦНИИОИЗ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Минздрава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России</a:t>
            </a:r>
            <a:endParaRPr lang="en-US" sz="2400" b="0" i="0" dirty="0">
              <a:solidFill>
                <a:srgbClr val="002060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80788" y="1784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39483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1893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V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7800" y="5147930"/>
            <a:ext cx="1745833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 dirty="0">
                <a:solidFill>
                  <a:srgbClr val="CD0808"/>
                </a:solidFill>
                <a:latin typeface="Oswald"/>
              </a:rPr>
              <a:t>WELCOME TO RUSSIA!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400" b="1" dirty="0">
                <a:solidFill>
                  <a:srgbClr val="FFFFFF"/>
                </a:solidFill>
                <a:latin typeface="Oswald"/>
              </a:rPr>
              <a:t>0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0" y="2768654"/>
            <a:ext cx="2740798" cy="2212921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82123" y="2768654"/>
            <a:ext cx="2740798" cy="2212921"/>
            <a:chOff x="0" y="0"/>
            <a:chExt cx="6350000" cy="5126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709723" y="2768654"/>
            <a:ext cx="2740798" cy="2212921"/>
            <a:chOff x="0" y="0"/>
            <a:chExt cx="6350000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95094" y="3251393"/>
            <a:ext cx="4470522" cy="106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6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Единый номер</a:t>
            </a:r>
          </a:p>
          <a:p>
            <a:pPr algn="ctr">
              <a:lnSpc>
                <a:spcPts val="4176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экстренных служб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543550" y="2768654"/>
            <a:ext cx="2740798" cy="2212921"/>
            <a:chOff x="0" y="0"/>
            <a:chExt cx="6350000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281598" y="2768654"/>
            <a:ext cx="2740798" cy="2212921"/>
            <a:chOff x="0" y="0"/>
            <a:chExt cx="6350000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010650" y="2768654"/>
            <a:ext cx="2740798" cy="2212921"/>
            <a:chOff x="0" y="0"/>
            <a:chExt cx="63500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915208" y="3002304"/>
            <a:ext cx="5099172" cy="173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r>
              <a:rPr lang="ru-RU" sz="3600" b="1" spc="270" dirty="0">
                <a:solidFill>
                  <a:srgbClr val="FFFFFF"/>
                </a:solidFill>
                <a:latin typeface="Oswald"/>
              </a:rPr>
              <a:t>Г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орячая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линия</a:t>
            </a:r>
            <a:r>
              <a:rPr lang="ru-RU" sz="3600" b="1" i="0" spc="270" dirty="0">
                <a:solidFill>
                  <a:srgbClr val="FFFFFF"/>
                </a:solidFill>
                <a:latin typeface="Oswald"/>
              </a:rPr>
              <a:t> Федеральной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миграционной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службы</a:t>
            </a:r>
            <a:endParaRPr lang="en-US" sz="3600" b="1" i="0" spc="27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820400" y="2768654"/>
            <a:ext cx="2740798" cy="2212921"/>
            <a:chOff x="0" y="0"/>
            <a:chExt cx="6350000" cy="51269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351061" y="2768654"/>
            <a:ext cx="2740798" cy="2212921"/>
            <a:chOff x="0" y="0"/>
            <a:chExt cx="6350000" cy="51269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573000" y="2768654"/>
            <a:ext cx="2740798" cy="2212921"/>
            <a:chOff x="0" y="0"/>
            <a:chExt cx="6350000" cy="51269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6149190" y="2768654"/>
            <a:ext cx="2740798" cy="2212921"/>
            <a:chOff x="0" y="0"/>
            <a:chExt cx="6350000" cy="51269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531478" y="2905814"/>
            <a:ext cx="6756522" cy="171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Сообщить о нарушениях правопорядка на территории Российской Федерации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3641" y="517504"/>
            <a:ext cx="17500718" cy="150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4"/>
              </a:lnSpc>
            </a:pPr>
            <a:r>
              <a:rPr lang="en-US" sz="9600" b="1" i="0" spc="691">
                <a:solidFill>
                  <a:srgbClr val="A6A6A6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400" b="1" dirty="0">
                <a:solidFill>
                  <a:srgbClr val="FFFFFF"/>
                </a:solidFill>
                <a:latin typeface="Oswald"/>
              </a:rPr>
              <a:t>1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668217" y="5795963"/>
            <a:ext cx="3724275" cy="372427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667621" y="6119812"/>
            <a:ext cx="3725466" cy="30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 b="1" dirty="0">
                <a:solidFill>
                  <a:srgbClr val="252827"/>
                </a:solidFill>
                <a:latin typeface="Oswald"/>
              </a:rPr>
              <a:t>112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913949" y="5795963"/>
            <a:ext cx="3724275" cy="3724275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566018" y="5795963"/>
            <a:ext cx="3724275" cy="3724275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-1875224" y="2768654"/>
            <a:ext cx="2740798" cy="2212921"/>
            <a:chOff x="0" y="0"/>
            <a:chExt cx="6350000" cy="51269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597976" y="6989445"/>
            <a:ext cx="4356222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8 (800) 350 23 69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доб. 381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250045" y="7270750"/>
            <a:ext cx="435622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252827"/>
                </a:solidFill>
                <a:latin typeface="Oswald"/>
              </a:rPr>
              <a:t>8 (800) 222 74 47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8747" r="16222"/>
          <a:stretch>
            <a:fillRect/>
          </a:stretch>
        </p:blipFill>
        <p:spPr>
          <a:xfrm>
            <a:off x="0" y="1"/>
            <a:ext cx="51054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259300" y="9336230"/>
            <a:ext cx="1901541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406903" y="552450"/>
            <a:ext cx="9718797" cy="2119706"/>
            <a:chOff x="0" y="0"/>
            <a:chExt cx="12958396" cy="2826274"/>
          </a:xfrm>
        </p:grpSpPr>
        <p:sp>
          <p:nvSpPr>
            <p:cNvPr id="5" name="TextBox 5"/>
            <p:cNvSpPr txBox="1"/>
            <p:nvPr/>
          </p:nvSpPr>
          <p:spPr>
            <a:xfrm>
              <a:off x="5" y="-28575"/>
              <a:ext cx="12958391" cy="1641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20"/>
                </a:lnSpc>
              </a:pPr>
              <a:r>
                <a:rPr lang="en-US" sz="8000" b="1" i="0" spc="576">
                  <a:solidFill>
                    <a:srgbClr val="FFFFFF"/>
                  </a:solidFill>
                  <a:latin typeface="Oswald"/>
                </a:rPr>
                <a:t>НАШИ КОНТАКТЫ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74675"/>
              <a:ext cx="12958396" cy="85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4000" b="0" i="0" spc="404">
                  <a:solidFill>
                    <a:srgbClr val="FFFFFF"/>
                  </a:solidFill>
                  <a:latin typeface="Oswald"/>
                </a:rPr>
                <a:t>ДЛЯ ВОПРОСОВ И ПРЕДЛОЖЕНИЙ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06903" y="3171245"/>
            <a:ext cx="11607240" cy="197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КООРДИНИРУЮЩИЙ ЦЕНТР </a:t>
            </a:r>
          </a:p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ПО ЭКСПОРТУ МЕДИЦИНСКИХ УСЛУГ </a:t>
            </a:r>
          </a:p>
          <a:p>
            <a:pPr>
              <a:lnSpc>
                <a:spcPts val="5273"/>
              </a:lnSpc>
            </a:pPr>
            <a:r>
              <a:rPr lang="en-US" sz="3994" b="1" i="0" spc="619">
                <a:solidFill>
                  <a:srgbClr val="CD0808"/>
                </a:solidFill>
                <a:latin typeface="Oswald"/>
              </a:rPr>
              <a:t>ФГБУ "ЦНИИОИЗ" МИНЗДРАВА РОССИИ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6903" y="5338867"/>
            <a:ext cx="10788090" cy="51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127256, Г. МОСКВА, УЛ. ДОБРОЛЮБОВА, Д. 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6903" y="6683862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>
                <a:solidFill>
                  <a:srgbClr val="FFFFFF"/>
                </a:solidFill>
                <a:latin typeface="Oswald"/>
              </a:rPr>
              <a:t>ЭЛЕКТРОННАЯ ПОЧТА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06903" y="7127583"/>
            <a:ext cx="10788090" cy="51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OM@ROSMINZDRAV.RU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06903" y="8020545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>
                <a:solidFill>
                  <a:srgbClr val="FFFFFF"/>
                </a:solidFill>
                <a:latin typeface="Oswald"/>
              </a:rPr>
              <a:t>КОНТАКТНЫЙ ТЕЛЕФОН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6903" y="8418518"/>
            <a:ext cx="10788090" cy="111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 dirty="0">
                <a:solidFill>
                  <a:srgbClr val="D9D9D9"/>
                </a:solidFill>
                <a:latin typeface="Oswald"/>
              </a:rPr>
              <a:t>+7 (495) 618-07-92, ДОБ. 103</a:t>
            </a:r>
          </a:p>
          <a:p>
            <a:pPr>
              <a:lnSpc>
                <a:spcPts val="4577"/>
              </a:lnSpc>
            </a:pPr>
            <a:r>
              <a:rPr lang="en-US" sz="2774" b="0" i="0" spc="208" dirty="0">
                <a:solidFill>
                  <a:srgbClr val="D9D9D9"/>
                </a:solidFill>
                <a:latin typeface="Oswald"/>
              </a:rPr>
              <a:t>+7 (495) 618-07-92, ДОБ. 10</a:t>
            </a:r>
            <a:r>
              <a:rPr lang="ru-RU" sz="2774" b="0" i="0" spc="208" dirty="0">
                <a:solidFill>
                  <a:srgbClr val="D9D9D9"/>
                </a:solidFill>
                <a:latin typeface="Oswald"/>
              </a:rPr>
              <a:t>4</a:t>
            </a:r>
            <a:endParaRPr lang="en-US" sz="2774" b="0" i="0" spc="208" dirty="0">
              <a:solidFill>
                <a:srgbClr val="D9D9D9"/>
              </a:solidFill>
              <a:latin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Oswald"/>
              </a:rPr>
              <a:t>2</a:t>
            </a:r>
            <a:r>
              <a:rPr lang="ru-RU" sz="2400" b="1" dirty="0">
                <a:solidFill>
                  <a:srgbClr val="FFFFFF"/>
                </a:solidFill>
                <a:latin typeface="Oswald"/>
              </a:rPr>
              <a:t>2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3206" y="3469476"/>
            <a:ext cx="16963037" cy="4157762"/>
            <a:chOff x="0" y="-38100"/>
            <a:chExt cx="22617383" cy="5543684"/>
          </a:xfrm>
        </p:grpSpPr>
        <p:sp>
          <p:nvSpPr>
            <p:cNvPr id="5" name="TextBox 5"/>
            <p:cNvSpPr txBox="1"/>
            <p:nvPr/>
          </p:nvSpPr>
          <p:spPr>
            <a:xfrm>
              <a:off x="3" y="-38100"/>
              <a:ext cx="22617378" cy="4240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46"/>
                </a:lnSpc>
              </a:pPr>
              <a:r>
                <a:rPr lang="en-US" sz="10037" b="1" i="0" spc="722" dirty="0">
                  <a:solidFill>
                    <a:srgbClr val="FFFFFF"/>
                  </a:solidFill>
                  <a:latin typeface="Oswald"/>
                </a:rPr>
                <a:t>ЧТО ТАКОЕ ЛЕЧЕНИЕ </a:t>
              </a:r>
            </a:p>
            <a:p>
              <a:pPr algn="ctr">
                <a:lnSpc>
                  <a:spcPts val="12446"/>
                </a:lnSpc>
              </a:pPr>
              <a:r>
                <a:rPr lang="en-US" sz="10037" b="1" i="0" spc="722" dirty="0">
                  <a:solidFill>
                    <a:srgbClr val="FFFFFF"/>
                  </a:solidFill>
                  <a:latin typeface="Oswald"/>
                </a:rPr>
                <a:t>В</a:t>
              </a:r>
              <a:r>
                <a:rPr lang="ru-RU" sz="10037" b="1" spc="722" dirty="0">
                  <a:solidFill>
                    <a:srgbClr val="FFFFFF"/>
                  </a:solidFill>
                  <a:latin typeface="Oswald"/>
                </a:rPr>
                <a:t> </a:t>
              </a:r>
              <a:r>
                <a:rPr lang="ru-RU" sz="10037" b="1" spc="722" dirty="0" smtClean="0">
                  <a:solidFill>
                    <a:srgbClr val="FFFFFF"/>
                  </a:solidFill>
                  <a:latin typeface="Oswald"/>
                </a:rPr>
                <a:t>ПСКОВСКОЙ ОБЛАСТИ</a:t>
              </a:r>
              <a:r>
                <a:rPr lang="en-US" sz="10037" b="1" i="0" spc="722" dirty="0" smtClean="0">
                  <a:solidFill>
                    <a:srgbClr val="FFFFFF"/>
                  </a:solidFill>
                  <a:latin typeface="Oswald"/>
                </a:rPr>
                <a:t>?</a:t>
              </a:r>
              <a:endParaRPr lang="en-US" sz="10037" b="1" i="0" spc="722" dirty="0">
                <a:solidFill>
                  <a:srgbClr val="FFFFFF"/>
                </a:solidFill>
                <a:latin typeface="Oswa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60425"/>
              <a:ext cx="22617383" cy="84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90293" y="2355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676775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10287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76647" y="3295650"/>
            <a:ext cx="1190306" cy="11903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8489" y="4825564"/>
            <a:ext cx="3746622" cy="130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ВЫСОКОЕ</a:t>
            </a:r>
          </a:p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КАЧЕСТВО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8046" y="6993930"/>
            <a:ext cx="3906854" cy="174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6"/>
              </a:lnSpc>
            </a:pP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Высококачественная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медицинская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помощь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отвечающая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международным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стандартам</a:t>
            </a:r>
            <a:endParaRPr lang="en-US" sz="2300" b="0" i="0" spc="10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1435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1447" y="3295650"/>
            <a:ext cx="1190306" cy="11903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18089" y="4825565"/>
            <a:ext cx="3137022" cy="130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ЛУЧШИЕ ВРАЧИ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7721" y="7048447"/>
            <a:ext cx="3879972" cy="122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Квалифицированные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специалисты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311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международной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практикой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9258300" y="3925905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06247" y="3295650"/>
            <a:ext cx="1190306" cy="11903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632889" y="4811482"/>
            <a:ext cx="3137022" cy="128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4000" spc="404" dirty="0">
                <a:solidFill>
                  <a:srgbClr val="252827"/>
                </a:solidFill>
                <a:latin typeface="Oswald"/>
              </a:rPr>
              <a:t>ДОСТУПНАЯ ЦЕНА</a:t>
            </a:r>
            <a:endParaRPr lang="en-US" sz="4000" b="0" i="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94764" y="6993930"/>
            <a:ext cx="3613272" cy="12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Конкурентноспособная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стоимость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услуг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всех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профилей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33731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21047" y="3295650"/>
            <a:ext cx="1190306" cy="11903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417428" y="4812288"/>
            <a:ext cx="384187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ЗНАКОМСТВО </a:t>
            </a:r>
          </a:p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С КУЛЬТУРОЙ </a:t>
            </a:r>
            <a:r>
              <a:rPr lang="ru-RU" sz="4000" b="0" i="0" spc="404" dirty="0">
                <a:solidFill>
                  <a:srgbClr val="252827"/>
                </a:solidFill>
                <a:latin typeface="Oswald"/>
              </a:rPr>
              <a:t>РЕГИОНА</a:t>
            </a:r>
            <a:endParaRPr lang="en-US" sz="4000" b="0" i="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423839" y="6863348"/>
            <a:ext cx="3784722" cy="175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Вы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ознакомитесь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519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достопримечательностями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страны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181" dirty="0">
                <a:solidFill>
                  <a:srgbClr val="252827"/>
                </a:solidFill>
                <a:latin typeface="Oswald"/>
              </a:rPr>
              <a:t>национальными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традициями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8046" y="647700"/>
            <a:ext cx="16200515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 b="1" i="0" spc="680" dirty="0">
                <a:solidFill>
                  <a:srgbClr val="FFFFFF"/>
                </a:solidFill>
                <a:latin typeface="Oswald"/>
              </a:rPr>
              <a:t>ЛЕЧЕНИЕ В </a:t>
            </a:r>
            <a:r>
              <a:rPr lang="ru-RU" sz="8000" b="1" i="0" spc="680" dirty="0" smtClean="0">
                <a:solidFill>
                  <a:srgbClr val="FFFFFF"/>
                </a:solidFill>
                <a:latin typeface="Oswald"/>
              </a:rPr>
              <a:t>ПСКОВСКОЙ ОБЛАСТИ</a:t>
            </a:r>
            <a:r>
              <a:rPr lang="en-US" sz="8000" b="1" i="0" spc="680" dirty="0" smtClean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8000" b="1" i="0" spc="680" dirty="0">
                <a:solidFill>
                  <a:srgbClr val="FFFFFF"/>
                </a:solidFill>
                <a:latin typeface="Oswald"/>
              </a:rPr>
              <a:t>- ЭТО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90293" y="2165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511071"/>
            <a:ext cx="16363950" cy="322553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1317564" y="927630"/>
            <a:ext cx="1565287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1" i="0" spc="484" dirty="0">
                <a:solidFill>
                  <a:srgbClr val="FFFFFF"/>
                </a:solidFill>
                <a:latin typeface="Oswald"/>
              </a:rPr>
              <a:t>ОКАЗАНИЕ МЕДИЦИНСКОЙ ПОМОЩИ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0389" y="1930725"/>
            <a:ext cx="16300572" cy="152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Российской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Федерации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можно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получить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медицинскую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ru-RU" sz="2500" b="0" i="0" spc="100" dirty="0">
                <a:solidFill>
                  <a:srgbClr val="D9D9D9"/>
                </a:solidFill>
                <a:latin typeface="Oswald"/>
              </a:rPr>
              <a:t>амбулаторных и стационарных условиях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выборе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условий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лечения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пациенту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оказывает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медицинская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организация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соответствии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с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запросом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пациента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ts val="3125"/>
              </a:lnSpc>
            </a:pPr>
            <a:endParaRPr lang="en-US" sz="2500" b="0" i="0" spc="100" dirty="0">
              <a:solidFill>
                <a:srgbClr val="D9D9D9"/>
              </a:solidFill>
              <a:latin typeface="Oswa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317689" y="4070795"/>
            <a:ext cx="5445707" cy="5997474"/>
            <a:chOff x="0" y="0"/>
            <a:chExt cx="57658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429354" y="4070795"/>
            <a:ext cx="5445707" cy="5997474"/>
            <a:chOff x="0" y="0"/>
            <a:chExt cx="57658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37780" y="4385627"/>
            <a:ext cx="4544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44">
                <a:solidFill>
                  <a:srgbClr val="252827"/>
                </a:solidFill>
                <a:latin typeface="Oswald"/>
              </a:rPr>
              <a:t>АМБУЛАТОРНО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79900" y="4385627"/>
            <a:ext cx="4544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24">
                <a:solidFill>
                  <a:srgbClr val="343736"/>
                </a:solidFill>
                <a:latin typeface="Oswald"/>
              </a:rPr>
              <a:t>СТАЦИОНАРНО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2010" y="5343525"/>
            <a:ext cx="5097066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ПРОЙДИТЕ ОБСЛЕДОВАНИЕ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(CHECK-UP) ЗА 1-2 ДНЯ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МОМЕНТ СВОЕЙ ТУРИСТИЧЕСКОЙ ПОЕЗДКИ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РОССИЮ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56780" y="8212455"/>
            <a:ext cx="5306616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03675" y="5343525"/>
            <a:ext cx="5097066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ВЫБЕРИТЕ МЕДИЦИНСКУЮ ОРГАНИЗАЦИЮ ПО СВОЕМУ ПРОФИЛЮ И ПРИЕЗЖАЙТЕ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РОССИЮ НА ПЛАНОВУЮ ГОСПИТАЛИЗАЦИЮ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98900" y="8212455"/>
            <a:ext cx="5306616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90293" y="2546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1342925" y="3809900"/>
            <a:ext cx="2343350" cy="23433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12739" y="6357007"/>
            <a:ext cx="3403722" cy="151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Выбрать медицинскую организацию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7439" y="6357007"/>
            <a:ext cx="3403722" cy="306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Связаться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с медицинской организацией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для получения подтверждения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8839" y="6357007"/>
            <a:ext cx="2870322" cy="203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III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Выбрать тип проживания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и транспорта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4464" y="6357007"/>
            <a:ext cx="3308472" cy="10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IV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Оформить визу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90589" y="6357007"/>
            <a:ext cx="3365622" cy="10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V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Welcome to Russia!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23900" y="3990875"/>
            <a:ext cx="1981400" cy="19814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24931" y="4388037"/>
            <a:ext cx="979337" cy="118707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657625" y="3809900"/>
            <a:ext cx="2343350" cy="23433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972325" y="3809900"/>
            <a:ext cx="2343350" cy="23433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287025" y="3809900"/>
            <a:ext cx="2343350" cy="23433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01725" y="3809900"/>
            <a:ext cx="2343350" cy="23433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23801" y="4376187"/>
            <a:ext cx="1010999" cy="121077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93666" y="665383"/>
            <a:ext cx="17500718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0"/>
              </a:lnSpc>
            </a:pPr>
            <a:r>
              <a:rPr lang="en-US" sz="8000" b="1" i="0" spc="576" dirty="0">
                <a:solidFill>
                  <a:srgbClr val="FFFFFF"/>
                </a:solidFill>
                <a:latin typeface="Oswald"/>
              </a:rPr>
              <a:t>КАК ПОЛУЧИТЬ МЕДИЦИНСКУЮ ПОМОЩЬ В </a:t>
            </a:r>
            <a:r>
              <a:rPr lang="ru-RU" sz="8000" b="1" i="0" spc="576" dirty="0" smtClean="0">
                <a:solidFill>
                  <a:srgbClr val="FFFFFF"/>
                </a:solidFill>
                <a:latin typeface="Oswald"/>
              </a:rPr>
              <a:t>ПСКОВСКОЙ ОБЛАСТИ</a:t>
            </a:r>
            <a:endParaRPr lang="en-US" sz="8000" b="1" i="0" spc="576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4838600" y="3990875"/>
            <a:ext cx="1981400" cy="19814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153300" y="3990875"/>
            <a:ext cx="1981400" cy="1981400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1468000" y="3990875"/>
            <a:ext cx="1981400" cy="198140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782700" y="3990875"/>
            <a:ext cx="1981400" cy="198140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15070" y="4622997"/>
            <a:ext cx="1428460" cy="94278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76744" y="4376187"/>
            <a:ext cx="993311" cy="118959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668357" y="4657534"/>
            <a:ext cx="1580686" cy="64808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491497" y="4524823"/>
            <a:ext cx="1305007" cy="91350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8543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6750" y="4991100"/>
            <a:ext cx="1713448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ВЫБЕРИТЕ МЕДИЦИНСКУЮ ОРГАНИЗАЦИЮ </a:t>
            </a:r>
            <a:r>
              <a:rPr lang="ru-RU" sz="4200" b="1" i="0" spc="508" dirty="0">
                <a:solidFill>
                  <a:srgbClr val="D9D9D9"/>
                </a:solidFill>
                <a:latin typeface="Oswald"/>
              </a:rPr>
              <a:t/>
            </a:r>
            <a:br>
              <a:rPr lang="ru-RU" sz="4200" b="1" i="0" spc="508" dirty="0">
                <a:solidFill>
                  <a:srgbClr val="D9D9D9"/>
                </a:solidFill>
                <a:latin typeface="Oswald"/>
              </a:rPr>
            </a:b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ПО СВОЕМУ МЕДИЦИНСКОМУ ПРОФИЛЮ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974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Oswa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/>
          <p:cNvSpPr/>
          <p:nvPr/>
        </p:nvSpPr>
        <p:spPr>
          <a:xfrm>
            <a:off x="579966" y="4204853"/>
            <a:ext cx="5477617" cy="5438775"/>
          </a:xfrm>
          <a:prstGeom prst="rect">
            <a:avLst/>
          </a:prstGeom>
          <a:solidFill>
            <a:srgbClr val="A6A6A6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1475715" y="4305300"/>
            <a:ext cx="368611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800" b="1" spc="321" dirty="0">
                <a:solidFill>
                  <a:srgbClr val="252827"/>
                </a:solidFill>
                <a:latin typeface="Oswald"/>
              </a:rPr>
              <a:t>КАРДИОЛОГИЯ</a:t>
            </a:r>
          </a:p>
        </p:txBody>
      </p:sp>
      <p:sp>
        <p:nvSpPr>
          <p:cNvPr id="30" name="TextBox 4"/>
          <p:cNvSpPr txBox="1"/>
          <p:nvPr/>
        </p:nvSpPr>
        <p:spPr>
          <a:xfrm>
            <a:off x="1352431" y="4610100"/>
            <a:ext cx="4331726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en-US" sz="1600" spc="33" dirty="0" smtClean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prstClr val="white"/>
                </a:solidFill>
                <a:latin typeface="+mj-lt"/>
              </a:rPr>
              <a:t>ГБУЗ ПО «Псковская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https://pskovokb.ru/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endParaRPr lang="en-US" sz="1600" spc="33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ГБУЗ ПО «Великолукская межрайонная больница»</a:t>
            </a: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4"/>
              </a:rPr>
              <a:t>https://vlkcgb.ru/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AutoShape 5"/>
          <p:cNvSpPr/>
          <p:nvPr/>
        </p:nvSpPr>
        <p:spPr>
          <a:xfrm>
            <a:off x="6057583" y="4204852"/>
            <a:ext cx="6167619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2" name="TextBox 6"/>
          <p:cNvSpPr txBox="1"/>
          <p:nvPr/>
        </p:nvSpPr>
        <p:spPr>
          <a:xfrm>
            <a:off x="6881452" y="4368850"/>
            <a:ext cx="451013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800" b="1" spc="148" dirty="0">
                <a:solidFill>
                  <a:srgbClr val="252827"/>
                </a:solidFill>
                <a:latin typeface="Oswald"/>
              </a:rPr>
              <a:t>ТРАВМАТОЛОГИЯ </a:t>
            </a:r>
          </a:p>
          <a:p>
            <a:pPr algn="ctr">
              <a:lnSpc>
                <a:spcPts val="3388"/>
              </a:lnSpc>
            </a:pPr>
            <a:r>
              <a:rPr lang="en-US" sz="2800" b="1" spc="148" dirty="0">
                <a:solidFill>
                  <a:srgbClr val="252827"/>
                </a:solidFill>
                <a:latin typeface="Oswald"/>
              </a:rPr>
              <a:t>И ОРТОПЕДИЯ</a:t>
            </a:r>
            <a:endParaRPr lang="ru-RU" sz="2800" b="1" spc="148" dirty="0">
              <a:solidFill>
                <a:srgbClr val="252827"/>
              </a:solidFill>
              <a:latin typeface="Oswald"/>
            </a:endParaRPr>
          </a:p>
          <a:p>
            <a:pPr algn="ctr">
              <a:lnSpc>
                <a:spcPts val="3388"/>
              </a:lnSpc>
            </a:pPr>
            <a:endParaRPr lang="en-US" sz="2800" b="1" spc="14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3" name="AutoShape 7"/>
          <p:cNvSpPr/>
          <p:nvPr/>
        </p:nvSpPr>
        <p:spPr>
          <a:xfrm>
            <a:off x="12217606" y="4204851"/>
            <a:ext cx="5354382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4" name="TextBox 8"/>
          <p:cNvSpPr txBox="1"/>
          <p:nvPr/>
        </p:nvSpPr>
        <p:spPr>
          <a:xfrm>
            <a:off x="12703328" y="4312477"/>
            <a:ext cx="427265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8"/>
              </a:lnSpc>
            </a:pPr>
            <a:r>
              <a:rPr lang="en-US" sz="2800" b="1" spc="279" dirty="0">
                <a:solidFill>
                  <a:srgbClr val="252827"/>
                </a:solidFill>
                <a:latin typeface="Oswald"/>
              </a:rPr>
              <a:t>ГИНЕКОЛОГИЯ </a:t>
            </a:r>
          </a:p>
          <a:p>
            <a:pPr algn="ctr">
              <a:lnSpc>
                <a:spcPts val="3138"/>
              </a:lnSpc>
            </a:pPr>
            <a:r>
              <a:rPr lang="en-US" sz="2800" b="1" spc="279" dirty="0">
                <a:solidFill>
                  <a:srgbClr val="252827"/>
                </a:solidFill>
                <a:latin typeface="Oswald"/>
              </a:rPr>
              <a:t>И РОДОВСПОМОЖЕНИЕ</a:t>
            </a:r>
            <a:endParaRPr lang="ru-RU" sz="2800" b="1" spc="279" dirty="0">
              <a:solidFill>
                <a:srgbClr val="252827"/>
              </a:solidFill>
              <a:latin typeface="Oswald"/>
            </a:endParaRPr>
          </a:p>
          <a:p>
            <a:pPr algn="ctr">
              <a:lnSpc>
                <a:spcPts val="3138"/>
              </a:lnSpc>
            </a:pPr>
            <a:endParaRPr lang="en-US" sz="2400" b="1" spc="279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12703328" y="5295900"/>
            <a:ext cx="4517872" cy="810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en-US" sz="1600" dirty="0" smtClean="0">
              <a:solidFill>
                <a:srgbClr val="EEECE1"/>
              </a:solidFill>
            </a:endParaRPr>
          </a:p>
          <a:p>
            <a:pPr>
              <a:lnSpc>
                <a:spcPts val="2240"/>
              </a:lnSpc>
            </a:pPr>
            <a:r>
              <a:rPr lang="ru-RU" sz="1600" dirty="0" smtClean="0">
                <a:solidFill>
                  <a:srgbClr val="EEECE1"/>
                </a:solidFill>
              </a:rPr>
              <a:t>ГБУЗ ПО «Псковский перинатальный </a:t>
            </a:r>
            <a:r>
              <a:rPr lang="ru-RU" sz="1600" dirty="0">
                <a:solidFill>
                  <a:srgbClr val="EEECE1"/>
                </a:solidFill>
              </a:rPr>
              <a:t>центр»</a:t>
            </a:r>
          </a:p>
          <a:p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5"/>
              </a:rPr>
              <a:t>http://www.pskovrody.ru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5"/>
              </a:rPr>
              <a:t>/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Light" panose="020B0604020202020204" charset="0"/>
              <a:hlinkClick r:id="rId5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4727851" y="5600700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38" name="TextBox 18"/>
          <p:cNvSpPr txBox="1"/>
          <p:nvPr/>
        </p:nvSpPr>
        <p:spPr>
          <a:xfrm>
            <a:off x="3924617" y="6438900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Великие Луки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1236119" y="981075"/>
            <a:ext cx="16071972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ПРОФИЛИ МЕДИЦИНСКОЙ ПОМОЩИ </a:t>
            </a:r>
          </a:p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И МЕДИЦИНСКИЕ ЦЕНТРЫ </a:t>
            </a:r>
            <a:endParaRPr lang="ru-RU" sz="5600" b="1" spc="700" dirty="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7280"/>
              </a:lnSpc>
            </a:pPr>
            <a:r>
              <a:rPr lang="ru-RU" sz="4400" b="1" spc="700" dirty="0" smtClean="0">
                <a:solidFill>
                  <a:srgbClr val="FFFFFF"/>
                </a:solidFill>
                <a:latin typeface="Oswald"/>
              </a:rPr>
              <a:t>Псковской области</a:t>
            </a:r>
            <a:endParaRPr lang="en-US" sz="4400" b="1" spc="7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813613" y="5082956"/>
            <a:ext cx="416236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800" b="1" spc="321" dirty="0">
                <a:solidFill>
                  <a:srgbClr val="252827"/>
                </a:solidFill>
                <a:latin typeface="Oswald"/>
              </a:rPr>
              <a:t>ДЕТСКОЕ ЗДОРОВЬЕ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6862403" y="7283400"/>
            <a:ext cx="487239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ru-RU" sz="1599" spc="33" dirty="0">
              <a:solidFill>
                <a:prstClr val="black"/>
              </a:solidFill>
              <a:latin typeface="Montserrat Light"/>
            </a:endParaRPr>
          </a:p>
          <a:p>
            <a:pPr>
              <a:lnSpc>
                <a:spcPts val="2240"/>
              </a:lnSpc>
            </a:pPr>
            <a:endParaRPr lang="ru-RU" sz="1600" spc="33" dirty="0">
              <a:solidFill>
                <a:prstClr val="black"/>
              </a:solidFill>
              <a:latin typeface="Montserrat Light"/>
            </a:endParaRPr>
          </a:p>
          <a:p>
            <a:pPr>
              <a:lnSpc>
                <a:spcPts val="2240"/>
              </a:lnSpc>
            </a:pPr>
            <a:r>
              <a:rPr lang="ru-RU" sz="1600" spc="33" dirty="0" smtClean="0">
                <a:solidFill>
                  <a:prstClr val="black"/>
                </a:solidFill>
                <a:latin typeface="+mj-lt"/>
              </a:rPr>
              <a:t>ГБУЗ ПО </a:t>
            </a:r>
            <a:r>
              <a:rPr lang="ru-RU" sz="1600" spc="33" dirty="0" smtClean="0">
                <a:solidFill>
                  <a:prstClr val="black"/>
                </a:solidFill>
                <a:latin typeface="+mj-lt"/>
              </a:rPr>
              <a:t>«Кожно-венерологический диспансер Псковской области»</a:t>
            </a:r>
            <a:endParaRPr lang="ru-RU" sz="1600" spc="33" dirty="0" smtClean="0">
              <a:solidFill>
                <a:prstClr val="black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https://pskovkvd.moy.su</a:t>
            </a: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/</a:t>
            </a:r>
            <a:endParaRPr lang="ru-RU" sz="1600" spc="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endParaRPr lang="en-US" sz="1599" spc="33" dirty="0">
              <a:solidFill>
                <a:srgbClr val="252827"/>
              </a:solidFill>
              <a:latin typeface="Montserrat Light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7161757" y="7048500"/>
            <a:ext cx="40323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КОСМЕТ</a:t>
            </a:r>
            <a:r>
              <a:rPr lang="en-US" sz="2800" b="1" spc="338" dirty="0" smtClean="0">
                <a:solidFill>
                  <a:srgbClr val="252827"/>
                </a:solidFill>
                <a:latin typeface="Oswald"/>
              </a:rPr>
              <a:t>ОЛОГИЯ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2954811" y="7139485"/>
            <a:ext cx="3879972" cy="82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800" b="1" spc="95" dirty="0">
                <a:solidFill>
                  <a:srgbClr val="252827"/>
                </a:solidFill>
                <a:latin typeface="Oswald"/>
              </a:rPr>
              <a:t>НЕВРОЛОГИЯ </a:t>
            </a:r>
          </a:p>
          <a:p>
            <a:pPr algn="ctr">
              <a:lnSpc>
                <a:spcPts val="3304"/>
              </a:lnSpc>
            </a:pPr>
            <a:r>
              <a:rPr lang="en-US" sz="2800" b="1" spc="95" dirty="0">
                <a:solidFill>
                  <a:srgbClr val="252827"/>
                </a:solidFill>
                <a:latin typeface="Oswald"/>
              </a:rPr>
              <a:t>И НЕЙРОХИРУРГИЯ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12703328" y="7619057"/>
            <a:ext cx="451787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ru-RU" sz="1599" spc="33" dirty="0"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prstClr val="white"/>
                </a:solidFill>
              </a:rPr>
              <a:t>ГБУЗ ПО «Псковская областная клиническая больница»</a:t>
            </a: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https://</a:t>
            </a: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pskovokb.ru</a:t>
            </a: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4"/>
              </a:rPr>
              <a:t>/</a:t>
            </a:r>
            <a:endParaRPr lang="ru-RU" sz="1600" spc="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17290293" y="197464"/>
            <a:ext cx="99770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>
                <a:solidFill>
                  <a:srgbClr val="FFFFFF"/>
                </a:solidFill>
                <a:latin typeface="Oswald"/>
              </a:rPr>
              <a:t>8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44" name="TextBox 10"/>
          <p:cNvSpPr txBox="1"/>
          <p:nvPr/>
        </p:nvSpPr>
        <p:spPr>
          <a:xfrm>
            <a:off x="1371600" y="6990668"/>
            <a:ext cx="40323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spc="338" dirty="0" smtClean="0">
                <a:solidFill>
                  <a:srgbClr val="252827"/>
                </a:solidFill>
                <a:latin typeface="Oswald"/>
              </a:rPr>
              <a:t>СТОМАТ</a:t>
            </a:r>
            <a:r>
              <a:rPr lang="en-US" sz="2800" b="1" spc="338" dirty="0" smtClean="0">
                <a:solidFill>
                  <a:srgbClr val="252827"/>
                </a:solidFill>
                <a:latin typeface="Oswald"/>
              </a:rPr>
              <a:t>ОЛОГИЯ</a:t>
            </a:r>
            <a:endParaRPr lang="en-US" sz="2800" b="1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1307074" y="7200900"/>
            <a:ext cx="4331726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en-US" sz="1600" spc="33" dirty="0" smtClean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prstClr val="white"/>
                </a:solidFill>
                <a:latin typeface="+mj-lt"/>
              </a:rPr>
              <a:t>ГАУЗ ПО «Стоматологическая поликлиника»</a:t>
            </a:r>
            <a:endParaRPr lang="ru-RU" sz="1600" dirty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6"/>
              </a:rPr>
              <a:t>http://pskovoblstom.ru/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endParaRPr lang="en-US" sz="1600" spc="33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ГАУЗ ПО «Великолукская стоматологическая поликлиника»</a:t>
            </a:r>
            <a:endParaRPr lang="ru-RU" sz="1600" spc="33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7"/>
              </a:rPr>
              <a:t>https://stomavl.ru</a:t>
            </a: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7"/>
              </a:rPr>
              <a:t>/</a:t>
            </a:r>
            <a:endParaRPr lang="ru-RU" sz="1600" spc="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TextBox 17"/>
          <p:cNvSpPr txBox="1"/>
          <p:nvPr/>
        </p:nvSpPr>
        <p:spPr>
          <a:xfrm>
            <a:off x="4724400" y="8059078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7" name="TextBox 18"/>
          <p:cNvSpPr txBox="1"/>
          <p:nvPr/>
        </p:nvSpPr>
        <p:spPr>
          <a:xfrm>
            <a:off x="3924617" y="8921899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Великие Луки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10790634" y="5753100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10790634" y="8440078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6306800" y="8572500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16306800" y="5981700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869674" y="4836815"/>
            <a:ext cx="4331726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en-US" sz="1600" spc="33" dirty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latin typeface="+mj-lt"/>
              </a:rPr>
              <a:t>ГБУЗ ПО «Псковская областная клиническая больница»</a:t>
            </a:r>
            <a:endParaRPr lang="ru-RU" sz="1600" dirty="0"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https://pskovokb.ru/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endParaRPr lang="en-US" sz="1600" spc="33" dirty="0" smtClean="0"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latin typeface="+mj-lt"/>
              </a:rPr>
              <a:t>ГБУЗ ПО «Великолукская межрайонная больница»</a:t>
            </a:r>
            <a:endParaRPr lang="ru-RU" sz="1600" spc="33" dirty="0"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7"/>
              </a:rPr>
              <a:t>https</a:t>
            </a: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7"/>
              </a:rPr>
              <a:t>://vlkcgb.ru</a:t>
            </a:r>
            <a:endParaRPr lang="en-US" sz="1600" spc="33" dirty="0">
              <a:solidFill>
                <a:srgbClr val="252827"/>
              </a:solidFill>
              <a:latin typeface="Montserrat Light" panose="020B0604020202020204" charset="0"/>
            </a:endParaRPr>
          </a:p>
        </p:txBody>
      </p:sp>
      <p:sp>
        <p:nvSpPr>
          <p:cNvPr id="53" name="TextBox 18"/>
          <p:cNvSpPr txBox="1"/>
          <p:nvPr/>
        </p:nvSpPr>
        <p:spPr>
          <a:xfrm>
            <a:off x="9982200" y="6438900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Великие Луки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54" name="TextBox 18"/>
          <p:cNvSpPr txBox="1"/>
          <p:nvPr/>
        </p:nvSpPr>
        <p:spPr>
          <a:xfrm>
            <a:off x="9982200" y="8312299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Великие Луки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70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/>
          <p:cNvSpPr/>
          <p:nvPr/>
        </p:nvSpPr>
        <p:spPr>
          <a:xfrm>
            <a:off x="579966" y="4204853"/>
            <a:ext cx="5477617" cy="5438775"/>
          </a:xfrm>
          <a:prstGeom prst="rect">
            <a:avLst/>
          </a:prstGeom>
          <a:solidFill>
            <a:srgbClr val="A6A6A6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1475715" y="4381500"/>
            <a:ext cx="368611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800" b="1" spc="311" dirty="0">
                <a:solidFill>
                  <a:srgbClr val="252827"/>
                </a:solidFill>
                <a:latin typeface="Oswald"/>
              </a:rPr>
              <a:t>ТЕРАПИЯ </a:t>
            </a:r>
          </a:p>
          <a:p>
            <a:pPr algn="ctr">
              <a:lnSpc>
                <a:spcPts val="3218"/>
              </a:lnSpc>
            </a:pPr>
            <a:r>
              <a:rPr lang="en-US" sz="2800" b="1" spc="311" dirty="0">
                <a:solidFill>
                  <a:srgbClr val="252827"/>
                </a:solidFill>
                <a:latin typeface="Oswald"/>
              </a:rPr>
              <a:t>И ПРОФМЕДИЦИНА</a:t>
            </a:r>
          </a:p>
        </p:txBody>
      </p:sp>
      <p:sp>
        <p:nvSpPr>
          <p:cNvPr id="31" name="AutoShape 5"/>
          <p:cNvSpPr/>
          <p:nvPr/>
        </p:nvSpPr>
        <p:spPr>
          <a:xfrm>
            <a:off x="6057583" y="4204852"/>
            <a:ext cx="6167619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2" name="TextBox 6"/>
          <p:cNvSpPr txBox="1"/>
          <p:nvPr/>
        </p:nvSpPr>
        <p:spPr>
          <a:xfrm>
            <a:off x="7214651" y="4363467"/>
            <a:ext cx="387997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800" b="1" spc="321" dirty="0">
                <a:solidFill>
                  <a:srgbClr val="252827"/>
                </a:solidFill>
                <a:latin typeface="Oswald"/>
              </a:rPr>
              <a:t>РЕАБИЛИТАЦИЯ</a:t>
            </a:r>
          </a:p>
        </p:txBody>
      </p:sp>
      <p:sp>
        <p:nvSpPr>
          <p:cNvPr id="33" name="AutoShape 7"/>
          <p:cNvSpPr/>
          <p:nvPr/>
        </p:nvSpPr>
        <p:spPr>
          <a:xfrm>
            <a:off x="12217606" y="4204851"/>
            <a:ext cx="5354382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4" name="TextBox 8"/>
          <p:cNvSpPr txBox="1"/>
          <p:nvPr/>
        </p:nvSpPr>
        <p:spPr>
          <a:xfrm>
            <a:off x="12929205" y="4381500"/>
            <a:ext cx="387997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spc="478" dirty="0">
                <a:solidFill>
                  <a:srgbClr val="252827"/>
                </a:solidFill>
                <a:latin typeface="Oswald"/>
              </a:rPr>
              <a:t>ЭНДОКРИНОЛОГИЯ</a:t>
            </a:r>
          </a:p>
        </p:txBody>
      </p:sp>
      <p:sp>
        <p:nvSpPr>
          <p:cNvPr id="42" name="TextBox 11"/>
          <p:cNvSpPr txBox="1"/>
          <p:nvPr/>
        </p:nvSpPr>
        <p:spPr>
          <a:xfrm>
            <a:off x="1236119" y="981075"/>
            <a:ext cx="16071972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ПРОФИЛИ МЕДИЦИНСКОЙ ПОМОЩИ </a:t>
            </a:r>
          </a:p>
          <a:p>
            <a:pPr algn="ctr">
              <a:lnSpc>
                <a:spcPts val="7280"/>
              </a:lnSpc>
            </a:pPr>
            <a:r>
              <a:rPr lang="en-US" sz="5600" b="1" spc="700" dirty="0">
                <a:solidFill>
                  <a:srgbClr val="FFFFFF"/>
                </a:solidFill>
                <a:latin typeface="Oswald"/>
              </a:rPr>
              <a:t>И МЕДИЦИНСКИЕ ЦЕНТРЫ </a:t>
            </a:r>
            <a:endParaRPr lang="ru-RU" sz="5600" b="1" spc="700" dirty="0">
              <a:solidFill>
                <a:srgbClr val="FFFFFF"/>
              </a:solidFill>
              <a:latin typeface="Oswald"/>
            </a:endParaRPr>
          </a:p>
          <a:p>
            <a:pPr algn="ctr">
              <a:lnSpc>
                <a:spcPts val="7280"/>
              </a:lnSpc>
            </a:pPr>
            <a:r>
              <a:rPr lang="ru-RU" sz="4400" b="1" spc="700" dirty="0" smtClean="0">
                <a:solidFill>
                  <a:srgbClr val="FFFFFF"/>
                </a:solidFill>
                <a:latin typeface="Oswald"/>
              </a:rPr>
              <a:t>Псковской области</a:t>
            </a:r>
            <a:endParaRPr lang="en-US" sz="4400" b="1" spc="7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7290293" y="197464"/>
            <a:ext cx="99770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>
                <a:solidFill>
                  <a:srgbClr val="FFFFFF"/>
                </a:solidFill>
                <a:latin typeface="Oswald"/>
              </a:rPr>
              <a:t>9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1352431" y="5294015"/>
            <a:ext cx="4331726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endParaRPr lang="en-US" sz="1600" spc="33" dirty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prstClr val="white"/>
                </a:solidFill>
                <a:latin typeface="+mj-lt"/>
              </a:rPr>
              <a:t>ГБУЗ ПО «Псковская областная клиническая больница»</a:t>
            </a:r>
            <a:endParaRPr lang="ru-RU" sz="1600" dirty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https://pskovokb.ru/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endParaRPr lang="en-US" sz="1600" spc="33" dirty="0" smtClean="0">
              <a:solidFill>
                <a:srgbClr val="252827"/>
              </a:solidFill>
              <a:latin typeface="Montserrat Light" panose="020B0604020202020204" charset="0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ГБУЗ ПО «Великолукская межрайонная больница»</a:t>
            </a:r>
            <a:endParaRPr lang="ru-RU" sz="1600" spc="33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4"/>
              </a:rPr>
              <a:t>https://vlkcgb.ru</a:t>
            </a: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4"/>
              </a:rPr>
              <a:t>/</a:t>
            </a:r>
            <a:endParaRPr lang="ru-RU" sz="1600" spc="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4694634" y="6230278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3924617" y="7016899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Великие Луки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12965674" y="5295900"/>
            <a:ext cx="4331726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 lang="en-US" sz="1600" dirty="0" smtClean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solidFill>
                  <a:prstClr val="white"/>
                </a:solidFill>
                <a:latin typeface="+mj-lt"/>
              </a:rPr>
              <a:t>ГБУЗ ПО «Псковская областная клиническая больница»</a:t>
            </a:r>
            <a:endParaRPr lang="ru-RU" sz="1600" dirty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https://pskovokb.ru/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39"/>
              </a:lnSpc>
            </a:pPr>
            <a:endParaRPr lang="en-US" sz="1600" spc="33" dirty="0" smtClean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spc="33" dirty="0" smtClean="0">
                <a:solidFill>
                  <a:srgbClr val="FFFFFF"/>
                </a:solidFill>
                <a:latin typeface="+mj-lt"/>
              </a:rPr>
              <a:t>ГБУЗ ПО «Великолукская межрайонная больница»</a:t>
            </a:r>
            <a:endParaRPr lang="ru-RU" sz="1600" spc="33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4"/>
              </a:rPr>
              <a:t>https://vlkcgb.ru</a:t>
            </a: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4"/>
              </a:rPr>
              <a:t>/</a:t>
            </a:r>
            <a:endParaRPr lang="ru-RU" sz="1600" spc="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6869674" y="5295900"/>
            <a:ext cx="433172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 lang="en-US" sz="1600" dirty="0" smtClean="0"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latin typeface="+mj-lt"/>
              </a:rPr>
              <a:t>ГБУЗ ПО «Псковская областная клиническая больница»</a:t>
            </a:r>
            <a:endParaRPr lang="ru-RU" sz="1600" dirty="0"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https://pskovokb.ru</a:t>
            </a: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3"/>
              </a:rPr>
              <a:t>/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10210800" y="6210300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16200834" y="6210300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15354617" y="7016899"/>
            <a:ext cx="1942783" cy="60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ru-RU" sz="1400" dirty="0">
              <a:solidFill>
                <a:srgbClr val="150599"/>
              </a:solidFill>
              <a:latin typeface="Montserrat Extra-Bold"/>
            </a:endParaRPr>
          </a:p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Великие Луки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7245228" y="6725667"/>
            <a:ext cx="3879972" cy="49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ru-RU" sz="2800" b="1" spc="321" dirty="0" smtClean="0">
                <a:solidFill>
                  <a:srgbClr val="252827"/>
                </a:solidFill>
                <a:latin typeface="Oswald"/>
              </a:rPr>
              <a:t>ПСИХИАТРИЯ</a:t>
            </a:r>
            <a:endParaRPr lang="en-US" sz="2800" b="1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6858000" y="7520186"/>
            <a:ext cx="433172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 lang="en-US" sz="1600" dirty="0" smtClean="0"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ru-RU" sz="1600" dirty="0" smtClean="0">
                <a:latin typeface="+mj-lt"/>
              </a:rPr>
              <a:t>ГБУЗ ПО «Псковская областная </a:t>
            </a:r>
            <a:r>
              <a:rPr lang="ru-RU" sz="1600" dirty="0" smtClean="0">
                <a:latin typeface="+mj-lt"/>
              </a:rPr>
              <a:t>психиатрическ</a:t>
            </a:r>
            <a:r>
              <a:rPr lang="ru-RU" sz="1600" dirty="0" smtClean="0">
                <a:latin typeface="+mj-lt"/>
              </a:rPr>
              <a:t>ая больница № 1»</a:t>
            </a:r>
            <a:endParaRPr lang="ru-RU" sz="1600" dirty="0">
              <a:latin typeface="+mj-lt"/>
            </a:endParaRPr>
          </a:p>
          <a:p>
            <a:pPr>
              <a:lnSpc>
                <a:spcPts val="2239"/>
              </a:lnSpc>
            </a:pPr>
            <a:r>
              <a:rPr lang="en-US" sz="1600" spc="33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20B0604020202020204" charset="0"/>
                <a:hlinkClick r:id="rId5"/>
              </a:rPr>
              <a:t>http://bogdanovo-pskov.ru/</a:t>
            </a:r>
            <a:endParaRPr lang="ru-RU" sz="1600" spc="33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0210800" y="8496300"/>
            <a:ext cx="867966" cy="284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1400" dirty="0" smtClean="0">
                <a:solidFill>
                  <a:srgbClr val="150599"/>
                </a:solidFill>
                <a:latin typeface="Montserrat Extra-Bold"/>
              </a:rPr>
              <a:t>Псков</a:t>
            </a:r>
            <a:endParaRPr lang="en-US" sz="1400" dirty="0">
              <a:solidFill>
                <a:srgbClr val="150599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37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1216</Words>
  <Application>Microsoft Office PowerPoint</Application>
  <PresentationFormat>Произвольный</PresentationFormat>
  <Paragraphs>313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Oswald</vt:lpstr>
      <vt:lpstr>Calibri</vt:lpstr>
      <vt:lpstr>Montserrat Light</vt:lpstr>
      <vt:lpstr>Montserrat Extra-Bold</vt:lpstr>
      <vt:lpstr>Office Theme</vt:lpstr>
      <vt:lpstr>1_Office Theme</vt:lpstr>
      <vt:lpstr>2_Office Theme</vt:lpstr>
      <vt:lpstr>3_Office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16, 2020</dc:title>
  <dc:creator>Алла В. Радецкая</dc:creator>
  <cp:lastModifiedBy>User</cp:lastModifiedBy>
  <cp:revision>71</cp:revision>
  <dcterms:created xsi:type="dcterms:W3CDTF">2006-08-16T00:00:00Z</dcterms:created>
  <dcterms:modified xsi:type="dcterms:W3CDTF">2019-08-05T13:45:13Z</dcterms:modified>
  <dc:identifier>DADU2911hBE</dc:identifier>
</cp:coreProperties>
</file>