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79"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0127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3" autoAdjust="0"/>
    <p:restoredTop sz="94652" autoAdjust="0"/>
  </p:normalViewPr>
  <p:slideViewPr>
    <p:cSldViewPr>
      <p:cViewPr>
        <p:scale>
          <a:sx n="50" d="100"/>
          <a:sy n="50" d="100"/>
        </p:scale>
        <p:origin x="-130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825A9-20EB-C74A-A850-75272FE49838}" type="datetimeFigureOut">
              <a:rPr lang="ru-RU" smtClean="0"/>
              <a:pPr/>
              <a:t>07.08.2019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27994-775C-A94B-8335-FAD2B9CBF204}" type="slidenum">
              <a:rPr lang="ru-RU" smtClean="0"/>
              <a:pPr/>
              <a:t>‹#›</a:t>
            </a:fld>
            <a:endParaRPr lang="ru-RU"/>
          </a:p>
        </p:txBody>
      </p:sp>
    </p:spTree>
    <p:extLst>
      <p:ext uri="{BB962C8B-B14F-4D97-AF65-F5344CB8AC3E}">
        <p14:creationId xmlns="" xmlns:p14="http://schemas.microsoft.com/office/powerpoint/2010/main" val="190801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ipadvisor.com/" TargetMode="External"/><Relationship Id="rId2" Type="http://schemas.openxmlformats.org/officeDocument/2006/relationships/hyperlink" Target="https://www.booking.com/"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airbnb.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stomavl.ru/" TargetMode="External"/><Relationship Id="rId3" Type="http://schemas.openxmlformats.org/officeDocument/2006/relationships/image" Target="../media/image4.png"/><Relationship Id="rId7" Type="http://schemas.openxmlformats.org/officeDocument/2006/relationships/hyperlink" Target="http://pskovoblstom.ru/"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urgut-kpc.ru/" TargetMode="External"/><Relationship Id="rId5" Type="http://schemas.openxmlformats.org/officeDocument/2006/relationships/hyperlink" Target="https://www.okbhmao.ru/" TargetMode="External"/><Relationship Id="rId4" Type="http://schemas.openxmlformats.org/officeDocument/2006/relationships/hyperlink" Target="https://pskovokb.r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bogdanovo-pskov.ru/" TargetMode="External"/><Relationship Id="rId5" Type="http://schemas.openxmlformats.org/officeDocument/2006/relationships/hyperlink" Target="https://www.okbhmao.ru/" TargetMode="External"/><Relationship Id="rId4" Type="http://schemas.openxmlformats.org/officeDocument/2006/relationships/hyperlink" Target="https://pskovokb.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rcRect l="4306" t="6867" r="16013" b="13805"/>
          <a:stretch>
            <a:fillRect/>
          </a:stretch>
        </a:blipFill>
        <a:effectLst/>
      </p:bgPr>
    </p:bg>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cstate="print"/>
          <a:srcRect/>
          <a:stretch>
            <a:fillRect/>
          </a:stretch>
        </p:blipFill>
        <p:spPr bwMode="auto">
          <a:xfrm>
            <a:off x="1" y="0"/>
            <a:ext cx="18287999" cy="10287000"/>
          </a:xfrm>
          <a:prstGeom prst="rect">
            <a:avLst/>
          </a:prstGeom>
          <a:noFill/>
          <a:ln w="9525">
            <a:noFill/>
            <a:miter lim="800000"/>
            <a:headEnd/>
            <a:tailEnd/>
          </a:ln>
        </p:spPr>
      </p:pic>
      <p:sp>
        <p:nvSpPr>
          <p:cNvPr id="2" name="TextBox 2"/>
          <p:cNvSpPr txBox="1"/>
          <p:nvPr/>
        </p:nvSpPr>
        <p:spPr>
          <a:xfrm>
            <a:off x="-533400" y="4762500"/>
            <a:ext cx="19116348" cy="3016210"/>
          </a:xfrm>
          <a:prstGeom prst="rect">
            <a:avLst/>
          </a:prstGeom>
        </p:spPr>
        <p:txBody>
          <a:bodyPr lIns="0" tIns="0" rIns="0" bIns="0" rtlCol="0" anchor="t">
            <a:spAutoFit/>
          </a:bodyPr>
          <a:lstStyle/>
          <a:p>
            <a:pPr algn="ctr"/>
            <a:r>
              <a:rPr lang="en-US" sz="9800" b="1" spc="1200" dirty="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rPr>
              <a:t>MEDICAL</a:t>
            </a:r>
            <a:r>
              <a:rPr lang="en-US" sz="9800" b="1" i="0" spc="1200" dirty="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rPr>
              <a:t> </a:t>
            </a:r>
            <a:r>
              <a:rPr lang="en-US" sz="9800" b="1" spc="1200" dirty="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rPr>
              <a:t>TOURISM </a:t>
            </a:r>
          </a:p>
          <a:p>
            <a:pPr algn="ctr"/>
            <a:r>
              <a:rPr lang="en-US" sz="9800" b="1" spc="1200" dirty="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rPr>
              <a:t>IN </a:t>
            </a:r>
            <a:r>
              <a:rPr lang="en-US" sz="9800" b="1" spc="1200" dirty="0" smtClean="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rPr>
              <a:t>THE PSKOV REGION</a:t>
            </a:r>
            <a:endParaRPr lang="en-US" sz="9800" b="1" spc="1200" dirty="0">
              <a:solidFill>
                <a:schemeClr val="bg1"/>
              </a:solidFill>
              <a:effectLst>
                <a:outerShdw blurRad="38100" dist="38100" dir="2700000" algn="tl">
                  <a:srgbClr val="000000">
                    <a:alpha val="43137"/>
                  </a:srgbClr>
                </a:outerShdw>
              </a:effectLst>
              <a:latin typeface="Impact" panose="020B0806030902050204" pitchFamily="34" charset="0"/>
              <a:ea typeface="Apple Color Emoji" pitchFamily="2" charset="0"/>
            </a:endParaRPr>
          </a:p>
        </p:txBody>
      </p:sp>
      <p:sp>
        <p:nvSpPr>
          <p:cNvPr id="3" name="TextBox 3"/>
          <p:cNvSpPr txBox="1"/>
          <p:nvPr/>
        </p:nvSpPr>
        <p:spPr>
          <a:xfrm>
            <a:off x="-125057" y="9002117"/>
            <a:ext cx="18538114" cy="756617"/>
          </a:xfrm>
          <a:prstGeom prst="rect">
            <a:avLst/>
          </a:prstGeom>
        </p:spPr>
        <p:txBody>
          <a:bodyPr lIns="0" tIns="0" rIns="0" bIns="0" rtlCol="0" anchor="t">
            <a:spAutoFit/>
          </a:bodyPr>
          <a:lstStyle/>
          <a:p>
            <a:pPr algn="ctr">
              <a:lnSpc>
                <a:spcPts val="5880"/>
              </a:lnSpc>
            </a:pPr>
            <a:r>
              <a:rPr lang="en-US" sz="4200" b="0" i="0" spc="210" dirty="0">
                <a:solidFill>
                  <a:srgbClr val="FFFFFF"/>
                </a:solidFill>
                <a:latin typeface="Montserrat"/>
              </a:rPr>
              <a:t>LEARN HOW TO GET MEDICAL CARE IN </a:t>
            </a:r>
            <a:r>
              <a:rPr lang="en-US" sz="4200" spc="210" dirty="0" smtClean="0">
                <a:solidFill>
                  <a:srgbClr val="FFFFFF"/>
                </a:solidFill>
                <a:latin typeface="Montserrat"/>
              </a:rPr>
              <a:t>THE PSKOV REGION</a:t>
            </a:r>
            <a:endParaRPr lang="en-US" sz="4200" b="0" i="0" spc="210" dirty="0">
              <a:solidFill>
                <a:srgbClr val="FFFFFF"/>
              </a:solidFill>
              <a:latin typeface="Montserrat"/>
            </a:endParaRPr>
          </a:p>
        </p:txBody>
      </p:sp>
      <p:grpSp>
        <p:nvGrpSpPr>
          <p:cNvPr id="4" name="Group 4"/>
          <p:cNvGrpSpPr/>
          <p:nvPr/>
        </p:nvGrpSpPr>
        <p:grpSpPr>
          <a:xfrm>
            <a:off x="0" y="6523659"/>
            <a:ext cx="18288000" cy="2807758"/>
            <a:chOff x="0" y="0"/>
            <a:chExt cx="4042959" cy="508000"/>
          </a:xfrm>
        </p:grpSpPr>
        <p:sp>
          <p:nvSpPr>
            <p:cNvPr id="5" name="Freeform 5"/>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FFFFFF"/>
            </a:solidFill>
          </p:spPr>
        </p:sp>
      </p:grpSp>
      <p:grpSp>
        <p:nvGrpSpPr>
          <p:cNvPr id="6" name="Group 6"/>
          <p:cNvGrpSpPr/>
          <p:nvPr/>
        </p:nvGrpSpPr>
        <p:grpSpPr>
          <a:xfrm>
            <a:off x="0" y="6910108"/>
            <a:ext cx="18288000" cy="2807758"/>
            <a:chOff x="0" y="0"/>
            <a:chExt cx="4042959" cy="508000"/>
          </a:xfrm>
        </p:grpSpPr>
        <p:sp>
          <p:nvSpPr>
            <p:cNvPr id="7" name="Freeform 7"/>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150599"/>
            </a:solidFill>
          </p:spPr>
        </p:sp>
      </p:grpSp>
      <p:grpSp>
        <p:nvGrpSpPr>
          <p:cNvPr id="10" name="Group 10"/>
          <p:cNvGrpSpPr/>
          <p:nvPr/>
        </p:nvGrpSpPr>
        <p:grpSpPr>
          <a:xfrm>
            <a:off x="0" y="7277100"/>
            <a:ext cx="18288000" cy="2807758"/>
            <a:chOff x="0" y="0"/>
            <a:chExt cx="4042959" cy="508000"/>
          </a:xfrm>
        </p:grpSpPr>
        <p:sp>
          <p:nvSpPr>
            <p:cNvPr id="11" name="Freeform 11"/>
            <p:cNvSpPr/>
            <p:nvPr/>
          </p:nvSpPr>
          <p:spPr>
            <a:xfrm>
              <a:off x="0" y="215900"/>
              <a:ext cx="4042959" cy="76200"/>
            </a:xfrm>
            <a:custGeom>
              <a:avLst/>
              <a:gdLst/>
              <a:ahLst/>
              <a:cxnLst/>
              <a:rect l="l" t="t" r="r" b="b"/>
              <a:pathLst>
                <a:path w="4042959" h="76200">
                  <a:moveTo>
                    <a:pt x="0" y="0"/>
                  </a:moveTo>
                  <a:lnTo>
                    <a:pt x="4042959" y="0"/>
                  </a:lnTo>
                  <a:lnTo>
                    <a:pt x="4042959" y="76200"/>
                  </a:lnTo>
                  <a:lnTo>
                    <a:pt x="0" y="76200"/>
                  </a:lnTo>
                  <a:close/>
                </a:path>
              </a:pathLst>
            </a:custGeom>
            <a:solidFill>
              <a:srgbClr val="CD0808"/>
            </a:solid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3180358"/>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STEP II</a:t>
            </a: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656761" y="4729414"/>
            <a:ext cx="16963592" cy="4296048"/>
          </a:xfrm>
          <a:prstGeom prst="rect">
            <a:avLst/>
          </a:prstGeom>
        </p:spPr>
        <p:txBody>
          <a:bodyPr wrap="square" lIns="0" tIns="0" rIns="0" bIns="0" rtlCol="0" anchor="t">
            <a:spAutoFit/>
          </a:bodyPr>
          <a:lstStyle/>
          <a:p>
            <a:pPr algn="ctr">
              <a:lnSpc>
                <a:spcPts val="6719"/>
              </a:lnSpc>
            </a:pPr>
            <a:r>
              <a:rPr lang="en-US" sz="5400" b="1" dirty="0">
                <a:solidFill>
                  <a:schemeClr val="bg1"/>
                </a:solidFill>
                <a:latin typeface="Oswald" charset="0"/>
                <a:ea typeface="Oswald" charset="0"/>
                <a:cs typeface="Oswald" charset="0"/>
              </a:rPr>
              <a:t>CONTACT A SPECIALIST FROM YOUR CHOSEN HEALTH FACILITY TO DECIDE ON THE FORM </a:t>
            </a:r>
          </a:p>
          <a:p>
            <a:pPr algn="ctr">
              <a:lnSpc>
                <a:spcPts val="6719"/>
              </a:lnSpc>
            </a:pPr>
            <a:r>
              <a:rPr lang="en-US" sz="5400" b="1" dirty="0">
                <a:solidFill>
                  <a:schemeClr val="bg1"/>
                </a:solidFill>
                <a:latin typeface="Oswald" charset="0"/>
                <a:ea typeface="Oswald" charset="0"/>
                <a:cs typeface="Oswald" charset="0"/>
              </a:rPr>
              <a:t>OF MEDICAL TREATMENT YOU NEED AND FOR PREPARING DOCUMENTS FOR YOUR VISIT </a:t>
            </a:r>
          </a:p>
          <a:p>
            <a:pPr algn="ctr">
              <a:lnSpc>
                <a:spcPts val="6719"/>
              </a:lnSpc>
            </a:pPr>
            <a:r>
              <a:rPr lang="en-US" sz="5400" b="1" dirty="0">
                <a:solidFill>
                  <a:schemeClr val="bg1"/>
                </a:solidFill>
                <a:latin typeface="Oswald" charset="0"/>
                <a:ea typeface="Oswald" charset="0"/>
                <a:cs typeface="Oswald" charset="0"/>
              </a:rPr>
              <a:t>TO RUSSIA</a:t>
            </a:r>
            <a:endParaRPr lang="en-US" sz="5400" b="1" i="0" spc="508" dirty="0">
              <a:solidFill>
                <a:schemeClr val="bg1"/>
              </a:solidFill>
              <a:latin typeface="Oswald" charset="0"/>
              <a:ea typeface="Oswald" charset="0"/>
              <a:cs typeface="Oswald" charset="0"/>
            </a:endParaRPr>
          </a:p>
        </p:txBody>
      </p:sp>
      <p:sp>
        <p:nvSpPr>
          <p:cNvPr id="6" name="TextBox 6"/>
          <p:cNvSpPr txBox="1"/>
          <p:nvPr/>
        </p:nvSpPr>
        <p:spPr>
          <a:xfrm>
            <a:off x="17290293" y="1212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rcRect b="1557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19078" y="450701"/>
            <a:ext cx="17148297" cy="6514604"/>
          </a:xfrm>
          <a:prstGeom prst="rect">
            <a:avLst/>
          </a:prstGeom>
        </p:spPr>
        <p:txBody>
          <a:bodyPr lIns="0" tIns="0" rIns="0" bIns="0" rtlCol="0" anchor="t">
            <a:spAutoFit/>
          </a:bodyPr>
          <a:lstStyle/>
          <a:p>
            <a:pPr>
              <a:lnSpc>
                <a:spcPts val="5200"/>
              </a:lnSpc>
            </a:pPr>
            <a:endParaRPr sz="4000" b="1" dirty="0">
              <a:latin typeface="Oswald" charset="0"/>
              <a:ea typeface="Oswald" charset="0"/>
              <a:cs typeface="Oswald" charset="0"/>
            </a:endParaRPr>
          </a:p>
          <a:p>
            <a:pPr>
              <a:lnSpc>
                <a:spcPts val="5200"/>
              </a:lnSpc>
            </a:pPr>
            <a:r>
              <a:rPr lang="en-US" sz="4000" b="1" spc="404" dirty="0">
                <a:solidFill>
                  <a:srgbClr val="FFFFFF"/>
                </a:solidFill>
                <a:latin typeface="Oswald" charset="0"/>
                <a:ea typeface="Oswald" charset="0"/>
                <a:cs typeface="Oswald" charset="0"/>
              </a:rPr>
              <a:t>1. CHECK THE SECTION "MEDICAL TOURISM” ON THE HEALTH CARE FACILITY WEB-SITE</a:t>
            </a:r>
          </a:p>
          <a:p>
            <a:pPr marL="742950" indent="-742950">
              <a:lnSpc>
                <a:spcPts val="5200"/>
              </a:lnSpc>
              <a:buAutoNum type="arabicPeriod"/>
            </a:pPr>
            <a:endParaRPr lang="en-US" sz="4000" b="1" i="0" spc="404" dirty="0">
              <a:solidFill>
                <a:srgbClr val="FFFFFF"/>
              </a:solidFill>
              <a:latin typeface="Oswald" charset="0"/>
              <a:ea typeface="Oswald" charset="0"/>
              <a:cs typeface="Oswald" charset="0"/>
            </a:endParaRPr>
          </a:p>
          <a:p>
            <a:pPr>
              <a:lnSpc>
                <a:spcPts val="5200"/>
              </a:lnSpc>
            </a:pPr>
            <a:r>
              <a:rPr lang="en-US" sz="4000" b="1" i="0" spc="404" dirty="0">
                <a:solidFill>
                  <a:srgbClr val="FFFFFF"/>
                </a:solidFill>
                <a:latin typeface="Oswald" charset="0"/>
                <a:ea typeface="Oswald" charset="0"/>
                <a:cs typeface="Oswald" charset="0"/>
              </a:rPr>
              <a:t>2. READ THE INFORMATION</a:t>
            </a:r>
          </a:p>
          <a:p>
            <a:pPr>
              <a:lnSpc>
                <a:spcPts val="5200"/>
              </a:lnSpc>
            </a:pPr>
            <a:endParaRPr lang="en-US" sz="4000" b="1" i="0" spc="404" dirty="0">
              <a:solidFill>
                <a:srgbClr val="FFFFFF"/>
              </a:solidFill>
              <a:latin typeface="Oswald" charset="0"/>
              <a:ea typeface="Oswald" charset="0"/>
              <a:cs typeface="Oswald" charset="0"/>
            </a:endParaRPr>
          </a:p>
          <a:p>
            <a:r>
              <a:rPr lang="en-US" sz="4000" b="1" i="0" spc="404" dirty="0">
                <a:solidFill>
                  <a:srgbClr val="FFFFFF"/>
                </a:solidFill>
                <a:latin typeface="Oswald" charset="0"/>
                <a:ea typeface="Oswald" charset="0"/>
                <a:cs typeface="Oswald" charset="0"/>
              </a:rPr>
              <a:t>3. </a:t>
            </a:r>
            <a:r>
              <a:rPr lang="en-US" sz="4000" b="1" dirty="0">
                <a:solidFill>
                  <a:schemeClr val="bg1"/>
                </a:solidFill>
                <a:latin typeface="Oswald" charset="0"/>
                <a:ea typeface="Oswald" charset="0"/>
                <a:cs typeface="Oswald" charset="0"/>
              </a:rPr>
              <a:t>MAKE A REQUEST THROUGH A PHONE CALL OR EMAIL </a:t>
            </a:r>
          </a:p>
          <a:p>
            <a:pPr>
              <a:lnSpc>
                <a:spcPts val="5200"/>
              </a:lnSpc>
            </a:pPr>
            <a:endParaRPr lang="en-US" sz="4000" b="1" i="0" spc="404" dirty="0">
              <a:solidFill>
                <a:srgbClr val="FFFFFF"/>
              </a:solidFill>
              <a:latin typeface="Oswald" charset="0"/>
              <a:ea typeface="Oswald" charset="0"/>
              <a:cs typeface="Oswald" charset="0"/>
            </a:endParaRPr>
          </a:p>
          <a:p>
            <a:r>
              <a:rPr lang="en-US" sz="4000" b="1" i="0" spc="404" dirty="0">
                <a:solidFill>
                  <a:srgbClr val="FFFFFF"/>
                </a:solidFill>
                <a:latin typeface="Oswald" charset="0"/>
                <a:ea typeface="Oswald" charset="0"/>
                <a:cs typeface="Oswald" charset="0"/>
              </a:rPr>
              <a:t>4. </a:t>
            </a:r>
            <a:r>
              <a:rPr lang="en-US" sz="4000" b="1" dirty="0">
                <a:solidFill>
                  <a:schemeClr val="bg1"/>
                </a:solidFill>
                <a:latin typeface="Oswald" charset="0"/>
                <a:ea typeface="Oswald" charset="0"/>
                <a:cs typeface="Oswald" charset="0"/>
              </a:rPr>
              <a:t>GET A CONFIRMATION FOR TREATMENT AND FOLLOW </a:t>
            </a:r>
          </a:p>
          <a:p>
            <a:r>
              <a:rPr lang="en-US" sz="4000" b="1" dirty="0">
                <a:solidFill>
                  <a:schemeClr val="bg1"/>
                </a:solidFill>
                <a:latin typeface="Oswald" charset="0"/>
                <a:ea typeface="Oswald" charset="0"/>
                <a:cs typeface="Oswald" charset="0"/>
              </a:rPr>
              <a:t>THE INSTRUCTIONS TO APPLY FOR A VISA </a:t>
            </a:r>
            <a:endParaRPr lang="en-US" sz="4000" b="1" dirty="0">
              <a:solidFill>
                <a:schemeClr val="bg1"/>
              </a:solidFill>
              <a:effectLst/>
              <a:latin typeface="Oswald" charset="0"/>
              <a:ea typeface="Oswald" charset="0"/>
              <a:cs typeface="Oswald" charset="0"/>
            </a:endParaRPr>
          </a:p>
        </p:txBody>
      </p:sp>
      <p:pic>
        <p:nvPicPr>
          <p:cNvPr id="3" name="Picture 3"/>
          <p:cNvPicPr>
            <a:picLocks noChangeAspect="1"/>
          </p:cNvPicPr>
          <p:nvPr/>
        </p:nvPicPr>
        <p:blipFill>
          <a:blip r:embed="rId3" cstate="print"/>
          <a:srcRect/>
          <a:stretch>
            <a:fillRect/>
          </a:stretch>
        </p:blipFill>
        <p:spPr>
          <a:xfrm>
            <a:off x="619078" y="8025384"/>
            <a:ext cx="981122" cy="887915"/>
          </a:xfrm>
          <a:prstGeom prst="rect">
            <a:avLst/>
          </a:prstGeom>
        </p:spPr>
      </p:pic>
      <p:sp>
        <p:nvSpPr>
          <p:cNvPr id="4" name="TextBox 4"/>
          <p:cNvSpPr txBox="1"/>
          <p:nvPr/>
        </p:nvSpPr>
        <p:spPr>
          <a:xfrm>
            <a:off x="1985367" y="8025384"/>
            <a:ext cx="14317266" cy="1423467"/>
          </a:xfrm>
          <a:prstGeom prst="rect">
            <a:avLst/>
          </a:prstGeom>
        </p:spPr>
        <p:txBody>
          <a:bodyPr lIns="0" tIns="0" rIns="0" bIns="0" rtlCol="0" anchor="t">
            <a:spAutoFit/>
          </a:bodyPr>
          <a:lstStyle/>
          <a:p>
            <a:pPr>
              <a:lnSpc>
                <a:spcPts val="3672"/>
              </a:lnSpc>
            </a:pPr>
            <a:r>
              <a:rPr lang="en-US" sz="3600" b="1" spc="249" dirty="0">
                <a:solidFill>
                  <a:schemeClr val="bg1"/>
                </a:solidFill>
                <a:latin typeface="Oswald"/>
              </a:rPr>
              <a:t>If you have any questions do not hesitate to contact </a:t>
            </a:r>
            <a:br>
              <a:rPr lang="en-US" sz="3600" b="1" spc="249" dirty="0">
                <a:solidFill>
                  <a:schemeClr val="bg1"/>
                </a:solidFill>
                <a:latin typeface="Oswald"/>
              </a:rPr>
            </a:br>
            <a:r>
              <a:rPr lang="en-US" sz="3600" b="1" spc="205" dirty="0">
                <a:solidFill>
                  <a:schemeClr val="bg1"/>
                </a:solidFill>
                <a:latin typeface="Oswald"/>
              </a:rPr>
              <a:t>Export of Medical Services Coordination Center</a:t>
            </a:r>
          </a:p>
          <a:p>
            <a:pPr>
              <a:lnSpc>
                <a:spcPts val="3672"/>
              </a:lnSpc>
            </a:pPr>
            <a:r>
              <a:rPr lang="en-US" sz="2400" spc="249" dirty="0">
                <a:solidFill>
                  <a:srgbClr val="A6A6A6"/>
                </a:solidFill>
                <a:latin typeface="Oswald"/>
              </a:rPr>
              <a:t> </a:t>
            </a:r>
          </a:p>
        </p:txBody>
      </p:sp>
      <p:sp>
        <p:nvSpPr>
          <p:cNvPr id="5" name="TextBox 5"/>
          <p:cNvSpPr txBox="1"/>
          <p:nvPr/>
        </p:nvSpPr>
        <p:spPr>
          <a:xfrm>
            <a:off x="17290293" y="247819"/>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1590179"/>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STEP III</a:t>
            </a:r>
          </a:p>
        </p:txBody>
      </p:sp>
      <p:sp>
        <p:nvSpPr>
          <p:cNvPr id="5" name="TextBox 5"/>
          <p:cNvSpPr txBox="1"/>
          <p:nvPr/>
        </p:nvSpPr>
        <p:spPr>
          <a:xfrm>
            <a:off x="330809" y="5064719"/>
            <a:ext cx="17458337" cy="1477328"/>
          </a:xfrm>
          <a:prstGeom prst="rect">
            <a:avLst/>
          </a:prstGeom>
        </p:spPr>
        <p:txBody>
          <a:bodyPr lIns="0" tIns="0" rIns="0" bIns="0" rtlCol="0" anchor="t">
            <a:spAutoFit/>
          </a:bodyPr>
          <a:lstStyle/>
          <a:p>
            <a:pPr algn="ctr"/>
            <a:r>
              <a:rPr lang="en-US" sz="4800" b="1" dirty="0">
                <a:solidFill>
                  <a:schemeClr val="bg1"/>
                </a:solidFill>
                <a:latin typeface="Oswald" charset="0"/>
                <a:ea typeface="Oswald" charset="0"/>
                <a:cs typeface="Oswald" charset="0"/>
              </a:rPr>
              <a:t>SELECT THE BEST TYPE OF TRANSPORTATION </a:t>
            </a:r>
            <a:br>
              <a:rPr lang="en-US" sz="4800" b="1" dirty="0">
                <a:solidFill>
                  <a:schemeClr val="bg1"/>
                </a:solidFill>
                <a:latin typeface="Oswald" charset="0"/>
                <a:ea typeface="Oswald" charset="0"/>
                <a:cs typeface="Oswald" charset="0"/>
              </a:rPr>
            </a:br>
            <a:r>
              <a:rPr lang="en-US" sz="4800" b="1" dirty="0">
                <a:solidFill>
                  <a:schemeClr val="bg1"/>
                </a:solidFill>
                <a:latin typeface="Oswald" charset="0"/>
                <a:ea typeface="Oswald" charset="0"/>
                <a:cs typeface="Oswald" charset="0"/>
              </a:rPr>
              <a:t>AND ACCOMMODATION </a:t>
            </a:r>
            <a:endParaRPr lang="en-US" sz="4800" dirty="0">
              <a:solidFill>
                <a:schemeClr val="bg1"/>
              </a:solidFill>
              <a:effectLst/>
              <a:latin typeface="Oswald" charset="0"/>
              <a:ea typeface="Oswald" charset="0"/>
              <a:cs typeface="Oswald" charset="0"/>
            </a:endParaRPr>
          </a:p>
        </p:txBody>
      </p:sp>
      <p:sp>
        <p:nvSpPr>
          <p:cNvPr id="6" name="TextBox 6"/>
          <p:cNvSpPr txBox="1"/>
          <p:nvPr/>
        </p:nvSpPr>
        <p:spPr>
          <a:xfrm>
            <a:off x="17290293" y="171619"/>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rcRect l="394" t="1864" r="196" b="14049"/>
          <a:stretch>
            <a:fillRect/>
          </a:stretch>
        </a:blipFill>
        <a:effectLst/>
      </p:bgPr>
    </p:bg>
    <p:spTree>
      <p:nvGrpSpPr>
        <p:cNvPr id="1" name=""/>
        <p:cNvGrpSpPr/>
        <p:nvPr/>
      </p:nvGrpSpPr>
      <p:grpSpPr>
        <a:xfrm>
          <a:off x="0" y="0"/>
          <a:ext cx="0" cy="0"/>
          <a:chOff x="0" y="0"/>
          <a:chExt cx="0" cy="0"/>
        </a:xfrm>
      </p:grpSpPr>
      <p:pic>
        <p:nvPicPr>
          <p:cNvPr id="137" name="Picture 3"/>
          <p:cNvPicPr>
            <a:picLocks noChangeAspect="1" noChangeArrowheads="1"/>
          </p:cNvPicPr>
          <p:nvPr/>
        </p:nvPicPr>
        <p:blipFill>
          <a:blip r:embed="rId3" cstate="print"/>
          <a:srcRect/>
          <a:stretch>
            <a:fillRect/>
          </a:stretch>
        </p:blipFill>
        <p:spPr bwMode="auto">
          <a:xfrm>
            <a:off x="0" y="-1"/>
            <a:ext cx="18288000" cy="10287001"/>
          </a:xfrm>
          <a:prstGeom prst="rect">
            <a:avLst/>
          </a:prstGeom>
          <a:noFill/>
          <a:ln w="9525">
            <a:noFill/>
            <a:miter lim="800000"/>
            <a:headEnd/>
            <a:tailEnd/>
          </a:ln>
        </p:spPr>
      </p:pic>
      <p:sp>
        <p:nvSpPr>
          <p:cNvPr id="2" name="TextBox 2"/>
          <p:cNvSpPr txBox="1"/>
          <p:nvPr/>
        </p:nvSpPr>
        <p:spPr>
          <a:xfrm>
            <a:off x="3963346" y="674458"/>
            <a:ext cx="12228207" cy="1141338"/>
          </a:xfrm>
          <a:prstGeom prst="rect">
            <a:avLst/>
          </a:prstGeom>
        </p:spPr>
        <p:txBody>
          <a:bodyPr wrap="square" lIns="0" tIns="0" rIns="0" bIns="0" rtlCol="0" anchor="t">
            <a:spAutoFit/>
          </a:bodyPr>
          <a:lstStyle/>
          <a:p>
            <a:pPr>
              <a:lnSpc>
                <a:spcPts val="8928"/>
              </a:lnSpc>
            </a:pPr>
            <a:r>
              <a:rPr lang="en-US" sz="7200" b="1" spc="-150" dirty="0">
                <a:solidFill>
                  <a:schemeClr val="bg1"/>
                </a:solidFill>
                <a:latin typeface="Oswald" charset="0"/>
                <a:ea typeface="Oswald" charset="0"/>
                <a:cs typeface="Oswald" charset="0"/>
              </a:rPr>
              <a:t>T R A N S P O R T A T I O N</a:t>
            </a:r>
            <a:endParaRPr lang="en-US" sz="7200" b="1" i="0" spc="-150" dirty="0">
              <a:solidFill>
                <a:srgbClr val="FFFFFF"/>
              </a:solidFill>
              <a:latin typeface="Oswald"/>
            </a:endParaRPr>
          </a:p>
        </p:txBody>
      </p:sp>
      <p:pic>
        <p:nvPicPr>
          <p:cNvPr id="3" name="Picture 3"/>
          <p:cNvPicPr>
            <a:picLocks noChangeAspect="1"/>
          </p:cNvPicPr>
          <p:nvPr/>
        </p:nvPicPr>
        <p:blipFill>
          <a:blip r:embed="rId4" cstate="print"/>
          <a:srcRect l="44801" t="44801" r="44801" b="44801"/>
          <a:stretch>
            <a:fillRect/>
          </a:stretch>
        </p:blipFill>
        <p:spPr>
          <a:xfrm>
            <a:off x="16963007" y="-694404"/>
            <a:ext cx="1901541" cy="1901541"/>
          </a:xfrm>
          <a:prstGeom prst="rect">
            <a:avLst/>
          </a:prstGeom>
        </p:spPr>
      </p:pic>
      <p:grpSp>
        <p:nvGrpSpPr>
          <p:cNvPr id="23" name="Group 23"/>
          <p:cNvGrpSpPr/>
          <p:nvPr/>
        </p:nvGrpSpPr>
        <p:grpSpPr>
          <a:xfrm>
            <a:off x="3236635" y="3771900"/>
            <a:ext cx="750734" cy="327758"/>
            <a:chOff x="0" y="0"/>
            <a:chExt cx="1163580" cy="508000"/>
          </a:xfrm>
        </p:grpSpPr>
        <p:sp>
          <p:nvSpPr>
            <p:cNvPr id="24" name="Freeform 24"/>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25" name="Freeform 25"/>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26" name="Group 26"/>
          <p:cNvGrpSpPr/>
          <p:nvPr/>
        </p:nvGrpSpPr>
        <p:grpSpPr>
          <a:xfrm>
            <a:off x="875320" y="3086100"/>
            <a:ext cx="2419350" cy="1828800"/>
            <a:chOff x="0" y="0"/>
            <a:chExt cx="562648" cy="425309"/>
          </a:xfrm>
        </p:grpSpPr>
        <p:sp>
          <p:nvSpPr>
            <p:cNvPr id="27" name="Freeform 27"/>
            <p:cNvSpPr/>
            <p:nvPr/>
          </p:nvSpPr>
          <p:spPr>
            <a:xfrm>
              <a:off x="0" y="0"/>
              <a:ext cx="562648" cy="425309"/>
            </a:xfrm>
            <a:custGeom>
              <a:avLst/>
              <a:gdLst/>
              <a:ahLst/>
              <a:cxnLst/>
              <a:rect l="l" t="t" r="r" b="b"/>
              <a:pathLst>
                <a:path w="562648" h="425309">
                  <a:moveTo>
                    <a:pt x="0" y="0"/>
                  </a:moveTo>
                  <a:lnTo>
                    <a:pt x="562648" y="0"/>
                  </a:lnTo>
                  <a:lnTo>
                    <a:pt x="562648" y="425309"/>
                  </a:lnTo>
                  <a:lnTo>
                    <a:pt x="0" y="425309"/>
                  </a:lnTo>
                  <a:close/>
                </a:path>
              </a:pathLst>
            </a:custGeom>
            <a:solidFill>
              <a:srgbClr val="D9D9D9"/>
            </a:solidFill>
          </p:spPr>
        </p:sp>
      </p:grpSp>
      <p:grpSp>
        <p:nvGrpSpPr>
          <p:cNvPr id="61" name="Group 61"/>
          <p:cNvGrpSpPr/>
          <p:nvPr/>
        </p:nvGrpSpPr>
        <p:grpSpPr>
          <a:xfrm>
            <a:off x="13019941" y="2728999"/>
            <a:ext cx="5268059" cy="1040078"/>
            <a:chOff x="0" y="0"/>
            <a:chExt cx="2604000" cy="514110"/>
          </a:xfrm>
        </p:grpSpPr>
        <p:sp>
          <p:nvSpPr>
            <p:cNvPr id="62" name="Freeform 62"/>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grpSp>
        <p:nvGrpSpPr>
          <p:cNvPr id="63" name="Group 63"/>
          <p:cNvGrpSpPr/>
          <p:nvPr/>
        </p:nvGrpSpPr>
        <p:grpSpPr>
          <a:xfrm>
            <a:off x="13019941" y="3874822"/>
            <a:ext cx="5268059" cy="1040078"/>
            <a:chOff x="0" y="0"/>
            <a:chExt cx="2604000" cy="514110"/>
          </a:xfrm>
        </p:grpSpPr>
        <p:sp>
          <p:nvSpPr>
            <p:cNvPr id="64" name="Freeform 64"/>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sp>
        <p:nvSpPr>
          <p:cNvPr id="66" name="TextBox 66"/>
          <p:cNvSpPr txBox="1"/>
          <p:nvPr/>
        </p:nvSpPr>
        <p:spPr>
          <a:xfrm>
            <a:off x="929084" y="3771900"/>
            <a:ext cx="2423716" cy="456856"/>
          </a:xfrm>
          <a:prstGeom prst="rect">
            <a:avLst/>
          </a:prstGeom>
        </p:spPr>
        <p:txBody>
          <a:bodyPr lIns="0" tIns="0" rIns="0" bIns="0" rtlCol="0" anchor="t">
            <a:spAutoFit/>
          </a:bodyPr>
          <a:lstStyle/>
          <a:p>
            <a:pPr algn="ctr">
              <a:lnSpc>
                <a:spcPts val="3872"/>
              </a:lnSpc>
            </a:pPr>
            <a:r>
              <a:rPr lang="en-US" sz="2800" spc="108" dirty="0" smtClean="0">
                <a:solidFill>
                  <a:srgbClr val="CD0808"/>
                </a:solidFill>
                <a:latin typeface="Oswald"/>
              </a:rPr>
              <a:t>PSKOV</a:t>
            </a:r>
            <a:endParaRPr lang="en-US" sz="2800" spc="108" dirty="0">
              <a:solidFill>
                <a:srgbClr val="CD0808"/>
              </a:solidFill>
              <a:latin typeface="Oswald"/>
            </a:endParaRPr>
          </a:p>
        </p:txBody>
      </p:sp>
      <p:sp>
        <p:nvSpPr>
          <p:cNvPr id="75" name="TextBox 75"/>
          <p:cNvSpPr txBox="1"/>
          <p:nvPr/>
        </p:nvSpPr>
        <p:spPr>
          <a:xfrm>
            <a:off x="13076667" y="2781638"/>
            <a:ext cx="5211333" cy="718145"/>
          </a:xfrm>
          <a:prstGeom prst="rect">
            <a:avLst/>
          </a:prstGeom>
        </p:spPr>
        <p:txBody>
          <a:bodyPr wrap="square" lIns="0" tIns="0" rIns="0" bIns="0" rtlCol="0" anchor="t">
            <a:spAutoFit/>
          </a:bodyPr>
          <a:lstStyle/>
          <a:p>
            <a:pPr marL="228600" indent="-228600">
              <a:lnSpc>
                <a:spcPts val="1400"/>
              </a:lnSpc>
              <a:buAutoNum type="arabicPeriod"/>
            </a:pPr>
            <a:r>
              <a:rPr lang="en-US" sz="1200" b="1" dirty="0" smtClean="0">
                <a:solidFill>
                  <a:srgbClr val="CD0808"/>
                </a:solidFill>
                <a:latin typeface="Oswald"/>
              </a:rPr>
              <a:t>ROUTES </a:t>
            </a:r>
            <a:r>
              <a:rPr lang="en-US" sz="1200" b="1" dirty="0">
                <a:solidFill>
                  <a:srgbClr val="CD0808"/>
                </a:solidFill>
                <a:latin typeface="Oswald"/>
              </a:rPr>
              <a:t>AND FLIGHT SCHEDULES </a:t>
            </a:r>
            <a:endParaRPr lang="ru-RU" sz="1200" b="1" dirty="0" smtClean="0">
              <a:solidFill>
                <a:srgbClr val="CD0808"/>
              </a:solidFill>
              <a:latin typeface="Oswald"/>
            </a:endParaRPr>
          </a:p>
          <a:p>
            <a:pPr marL="228600" indent="-228600">
              <a:lnSpc>
                <a:spcPts val="1400"/>
              </a:lnSpc>
            </a:pPr>
            <a:r>
              <a:rPr lang="en-US" sz="1200" b="1" dirty="0" smtClean="0">
                <a:solidFill>
                  <a:srgbClr val="CD0808"/>
                </a:solidFill>
                <a:latin typeface="Oswald"/>
              </a:rPr>
              <a:t>HTTPS://AZIMUTH.AERO/RU/</a:t>
            </a:r>
          </a:p>
          <a:p>
            <a:pPr>
              <a:lnSpc>
                <a:spcPts val="1400"/>
              </a:lnSpc>
            </a:pPr>
            <a:r>
              <a:rPr lang="en-US" sz="1200" b="1" dirty="0" smtClean="0">
                <a:solidFill>
                  <a:srgbClr val="CD0808"/>
                </a:solidFill>
                <a:latin typeface="Oswald"/>
              </a:rPr>
              <a:t>2</a:t>
            </a:r>
            <a:r>
              <a:rPr lang="ru-RU" sz="1200" b="1" dirty="0" smtClean="0">
                <a:solidFill>
                  <a:srgbClr val="CD0808"/>
                </a:solidFill>
                <a:latin typeface="Oswald"/>
              </a:rPr>
              <a:t>.</a:t>
            </a:r>
            <a:r>
              <a:rPr lang="en-US" sz="1200" dirty="0" smtClean="0">
                <a:solidFill>
                  <a:srgbClr val="CD0808"/>
                </a:solidFill>
                <a:latin typeface="Oswald"/>
              </a:rPr>
              <a:t> </a:t>
            </a:r>
            <a:r>
              <a:rPr lang="en-US" sz="1200" b="1" dirty="0" smtClean="0">
                <a:solidFill>
                  <a:srgbClr val="C00000"/>
                </a:solidFill>
                <a:latin typeface="Oswald" charset="0"/>
                <a:ea typeface="Oswald" charset="0"/>
                <a:cs typeface="Oswald" charset="0"/>
              </a:rPr>
              <a:t>USE </a:t>
            </a:r>
            <a:r>
              <a:rPr lang="en-US" sz="1200" b="1" dirty="0">
                <a:solidFill>
                  <a:srgbClr val="C00000"/>
                </a:solidFill>
                <a:latin typeface="Oswald" charset="0"/>
                <a:ea typeface="Oswald" charset="0"/>
                <a:cs typeface="Oswald" charset="0"/>
              </a:rPr>
              <a:t>TRANSPORTATION </a:t>
            </a:r>
          </a:p>
          <a:p>
            <a:pPr>
              <a:lnSpc>
                <a:spcPts val="1400"/>
              </a:lnSpc>
            </a:pPr>
            <a:r>
              <a:rPr lang="en-US" sz="1200" b="1" dirty="0" smtClean="0">
                <a:solidFill>
                  <a:srgbClr val="CD0808"/>
                </a:solidFill>
                <a:latin typeface="Oswald"/>
              </a:rPr>
              <a:t>HTTPS://WWW.PSKOVBUS.RU/</a:t>
            </a:r>
            <a:endParaRPr lang="en-US" sz="1200" b="1" dirty="0">
              <a:solidFill>
                <a:srgbClr val="CD0808"/>
              </a:solidFill>
              <a:latin typeface="Oswald"/>
            </a:endParaRPr>
          </a:p>
        </p:txBody>
      </p:sp>
      <p:grpSp>
        <p:nvGrpSpPr>
          <p:cNvPr id="76" name="Group 76"/>
          <p:cNvGrpSpPr/>
          <p:nvPr/>
        </p:nvGrpSpPr>
        <p:grpSpPr>
          <a:xfrm rot="-2072282">
            <a:off x="7688141" y="3132151"/>
            <a:ext cx="857672" cy="507000"/>
            <a:chOff x="0" y="0"/>
            <a:chExt cx="2261305" cy="508000"/>
          </a:xfrm>
        </p:grpSpPr>
        <p:sp>
          <p:nvSpPr>
            <p:cNvPr id="77" name="Freeform 77"/>
            <p:cNvSpPr/>
            <p:nvPr/>
          </p:nvSpPr>
          <p:spPr>
            <a:xfrm>
              <a:off x="0" y="215900"/>
              <a:ext cx="1965395" cy="76200"/>
            </a:xfrm>
            <a:custGeom>
              <a:avLst/>
              <a:gdLst/>
              <a:ahLst/>
              <a:cxnLst/>
              <a:rect l="l" t="t" r="r" b="b"/>
              <a:pathLst>
                <a:path w="1965395" h="76200">
                  <a:moveTo>
                    <a:pt x="0" y="0"/>
                  </a:moveTo>
                  <a:lnTo>
                    <a:pt x="1965395" y="0"/>
                  </a:lnTo>
                  <a:lnTo>
                    <a:pt x="1965395" y="76200"/>
                  </a:lnTo>
                  <a:lnTo>
                    <a:pt x="0" y="76200"/>
                  </a:lnTo>
                  <a:close/>
                </a:path>
              </a:pathLst>
            </a:custGeom>
            <a:solidFill>
              <a:srgbClr val="FFFFFF"/>
            </a:solidFill>
          </p:spPr>
        </p:sp>
        <p:sp>
          <p:nvSpPr>
            <p:cNvPr id="78" name="Freeform 78"/>
            <p:cNvSpPr/>
            <p:nvPr/>
          </p:nvSpPr>
          <p:spPr>
            <a:xfrm>
              <a:off x="1886655"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79" name="Group 79"/>
          <p:cNvGrpSpPr/>
          <p:nvPr/>
        </p:nvGrpSpPr>
        <p:grpSpPr>
          <a:xfrm rot="1879918">
            <a:off x="7690524" y="4206987"/>
            <a:ext cx="840632" cy="507000"/>
            <a:chOff x="0" y="0"/>
            <a:chExt cx="2216379" cy="508000"/>
          </a:xfrm>
        </p:grpSpPr>
        <p:sp>
          <p:nvSpPr>
            <p:cNvPr id="80" name="Freeform 80"/>
            <p:cNvSpPr/>
            <p:nvPr/>
          </p:nvSpPr>
          <p:spPr>
            <a:xfrm>
              <a:off x="0" y="215900"/>
              <a:ext cx="1920469" cy="76200"/>
            </a:xfrm>
            <a:custGeom>
              <a:avLst/>
              <a:gdLst/>
              <a:ahLst/>
              <a:cxnLst/>
              <a:rect l="l" t="t" r="r" b="b"/>
              <a:pathLst>
                <a:path w="1920469" h="76200">
                  <a:moveTo>
                    <a:pt x="0" y="0"/>
                  </a:moveTo>
                  <a:lnTo>
                    <a:pt x="1920469" y="0"/>
                  </a:lnTo>
                  <a:lnTo>
                    <a:pt x="1920469" y="76200"/>
                  </a:lnTo>
                  <a:lnTo>
                    <a:pt x="0" y="76200"/>
                  </a:lnTo>
                  <a:close/>
                </a:path>
              </a:pathLst>
            </a:custGeom>
            <a:solidFill>
              <a:srgbClr val="FFFFFF"/>
            </a:solidFill>
          </p:spPr>
        </p:sp>
        <p:sp>
          <p:nvSpPr>
            <p:cNvPr id="81" name="Freeform 81"/>
            <p:cNvSpPr/>
            <p:nvPr/>
          </p:nvSpPr>
          <p:spPr>
            <a:xfrm>
              <a:off x="1841729"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82" name="Group 82"/>
          <p:cNvGrpSpPr/>
          <p:nvPr/>
        </p:nvGrpSpPr>
        <p:grpSpPr>
          <a:xfrm>
            <a:off x="3962400" y="3169972"/>
            <a:ext cx="3839309" cy="678128"/>
            <a:chOff x="0" y="0"/>
            <a:chExt cx="1897770" cy="335198"/>
          </a:xfrm>
        </p:grpSpPr>
        <p:sp>
          <p:nvSpPr>
            <p:cNvPr id="83" name="Freeform 83"/>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sp>
        <p:nvSpPr>
          <p:cNvPr id="84" name="TextBox 84"/>
          <p:cNvSpPr txBox="1"/>
          <p:nvPr/>
        </p:nvSpPr>
        <p:spPr>
          <a:xfrm>
            <a:off x="4467682" y="3162300"/>
            <a:ext cx="2771318" cy="502958"/>
          </a:xfrm>
          <a:prstGeom prst="rect">
            <a:avLst/>
          </a:prstGeom>
        </p:spPr>
        <p:txBody>
          <a:bodyPr wrap="square" lIns="0" tIns="0" rIns="0" bIns="0" rtlCol="0" anchor="t">
            <a:spAutoFit/>
          </a:bodyPr>
          <a:lstStyle/>
          <a:p>
            <a:pPr algn="ctr">
              <a:lnSpc>
                <a:spcPts val="4480"/>
              </a:lnSpc>
            </a:pPr>
            <a:r>
              <a:rPr lang="en-US" sz="2400" b="1" dirty="0" smtClean="0">
                <a:latin typeface="Oswald"/>
              </a:rPr>
              <a:t>PSKOV (PKV)</a:t>
            </a:r>
            <a:endParaRPr lang="en-US" sz="2400" b="1" dirty="0">
              <a:latin typeface="Oswald"/>
            </a:endParaRPr>
          </a:p>
        </p:txBody>
      </p:sp>
      <p:grpSp>
        <p:nvGrpSpPr>
          <p:cNvPr id="94" name="Group 94"/>
          <p:cNvGrpSpPr/>
          <p:nvPr/>
        </p:nvGrpSpPr>
        <p:grpSpPr>
          <a:xfrm>
            <a:off x="8532018" y="2731554"/>
            <a:ext cx="3839309" cy="1040078"/>
            <a:chOff x="0" y="0"/>
            <a:chExt cx="1897770" cy="514110"/>
          </a:xfrm>
        </p:grpSpPr>
        <p:sp>
          <p:nvSpPr>
            <p:cNvPr id="95" name="Freeform 95"/>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96" name="Group 96"/>
          <p:cNvGrpSpPr/>
          <p:nvPr/>
        </p:nvGrpSpPr>
        <p:grpSpPr>
          <a:xfrm>
            <a:off x="8581291" y="3951022"/>
            <a:ext cx="3839309" cy="1040078"/>
            <a:chOff x="0" y="0"/>
            <a:chExt cx="1897770" cy="514110"/>
          </a:xfrm>
        </p:grpSpPr>
        <p:sp>
          <p:nvSpPr>
            <p:cNvPr id="97" name="Freeform 97"/>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sp>
        <p:nvSpPr>
          <p:cNvPr id="106" name="TextBox 106"/>
          <p:cNvSpPr txBox="1"/>
          <p:nvPr/>
        </p:nvSpPr>
        <p:spPr>
          <a:xfrm>
            <a:off x="13084508" y="3848100"/>
            <a:ext cx="5203492" cy="1346522"/>
          </a:xfrm>
          <a:prstGeom prst="rect">
            <a:avLst/>
          </a:prstGeom>
        </p:spPr>
        <p:txBody>
          <a:bodyPr wrap="square" lIns="0" tIns="0" rIns="0" bIns="0" rtlCol="0" anchor="t">
            <a:spAutoFit/>
          </a:bodyPr>
          <a:lstStyle/>
          <a:p>
            <a:pPr marL="228600" indent="-228600">
              <a:lnSpc>
                <a:spcPts val="2100"/>
              </a:lnSpc>
              <a:buAutoNum type="arabicPeriod"/>
            </a:pPr>
            <a:r>
              <a:rPr lang="en-US" sz="1200" b="1" dirty="0">
                <a:solidFill>
                  <a:srgbClr val="C00000"/>
                </a:solidFill>
                <a:latin typeface="Oswald" charset="0"/>
                <a:ea typeface="Oswald" charset="0"/>
                <a:cs typeface="Oswald" charset="0"/>
              </a:rPr>
              <a:t>YOU CAN GET FROM THE AIRPORT TO THE CITY BY TAXI. </a:t>
            </a:r>
          </a:p>
          <a:p>
            <a:pPr>
              <a:lnSpc>
                <a:spcPts val="2100"/>
              </a:lnSpc>
            </a:pPr>
            <a:r>
              <a:rPr lang="en-US" sz="1200" b="1" dirty="0">
                <a:solidFill>
                  <a:srgbClr val="C00000"/>
                </a:solidFill>
                <a:latin typeface="Oswald" charset="0"/>
                <a:ea typeface="Oswald" charset="0"/>
                <a:cs typeface="Oswald" charset="0"/>
              </a:rPr>
              <a:t>THERE ARE PLENTY OF TAXI  APPS (YANDEX.TAXI, UBER, GETT TAXI)</a:t>
            </a:r>
          </a:p>
          <a:p>
            <a:pPr>
              <a:lnSpc>
                <a:spcPts val="2100"/>
              </a:lnSpc>
            </a:pPr>
            <a:r>
              <a:rPr lang="en-US" sz="1200" b="1" dirty="0">
                <a:solidFill>
                  <a:srgbClr val="C00000"/>
                </a:solidFill>
                <a:latin typeface="Oswald" charset="0"/>
                <a:ea typeface="Oswald" charset="0"/>
                <a:cs typeface="Oswald" charset="0"/>
              </a:rPr>
              <a:t>DON'T FORGET TO DOWNLOAD THEM BEFORE YOUR JOURNEY.</a:t>
            </a:r>
            <a:r>
              <a:rPr lang="en-US" sz="1200" dirty="0">
                <a:solidFill>
                  <a:srgbClr val="C00000"/>
                </a:solidFill>
                <a:latin typeface="Oswald" charset="0"/>
                <a:ea typeface="Oswald" charset="0"/>
                <a:cs typeface="Oswald" charset="0"/>
              </a:rPr>
              <a:t/>
            </a:r>
            <a:br>
              <a:rPr lang="en-US" sz="1200" dirty="0">
                <a:solidFill>
                  <a:srgbClr val="C00000"/>
                </a:solidFill>
                <a:latin typeface="Oswald" charset="0"/>
                <a:ea typeface="Oswald" charset="0"/>
                <a:cs typeface="Oswald" charset="0"/>
              </a:rPr>
            </a:br>
            <a:endParaRPr lang="en-US" sz="1200" b="1" dirty="0">
              <a:solidFill>
                <a:srgbClr val="C00000"/>
              </a:solidFill>
              <a:latin typeface="Oswald" charset="0"/>
              <a:ea typeface="Oswald" charset="0"/>
              <a:cs typeface="Oswald" charset="0"/>
            </a:endParaRPr>
          </a:p>
        </p:txBody>
      </p:sp>
      <p:grpSp>
        <p:nvGrpSpPr>
          <p:cNvPr id="107" name="Group 107"/>
          <p:cNvGrpSpPr/>
          <p:nvPr/>
        </p:nvGrpSpPr>
        <p:grpSpPr>
          <a:xfrm>
            <a:off x="12358106" y="3085159"/>
            <a:ext cx="661834" cy="327758"/>
            <a:chOff x="0" y="0"/>
            <a:chExt cx="1025792" cy="508000"/>
          </a:xfrm>
        </p:grpSpPr>
        <p:sp>
          <p:nvSpPr>
            <p:cNvPr id="108" name="Freeform 108"/>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09" name="Freeform 109"/>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10" name="Group 110"/>
          <p:cNvGrpSpPr/>
          <p:nvPr/>
        </p:nvGrpSpPr>
        <p:grpSpPr>
          <a:xfrm>
            <a:off x="12371326" y="4179981"/>
            <a:ext cx="661834" cy="327758"/>
            <a:chOff x="0" y="0"/>
            <a:chExt cx="1025792" cy="508000"/>
          </a:xfrm>
        </p:grpSpPr>
        <p:sp>
          <p:nvSpPr>
            <p:cNvPr id="111" name="Freeform 11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12" name="Freeform 11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127" name="TextBox 127"/>
          <p:cNvSpPr txBox="1"/>
          <p:nvPr/>
        </p:nvSpPr>
        <p:spPr>
          <a:xfrm>
            <a:off x="17290293" y="208741"/>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13</a:t>
            </a:r>
          </a:p>
        </p:txBody>
      </p:sp>
      <p:sp>
        <p:nvSpPr>
          <p:cNvPr id="133" name="TextBox 71"/>
          <p:cNvSpPr txBox="1"/>
          <p:nvPr/>
        </p:nvSpPr>
        <p:spPr>
          <a:xfrm>
            <a:off x="8582330" y="2764535"/>
            <a:ext cx="3714628" cy="923330"/>
          </a:xfrm>
          <a:prstGeom prst="rect">
            <a:avLst/>
          </a:prstGeom>
        </p:spPr>
        <p:txBody>
          <a:bodyPr wrap="square" lIns="0" tIns="0" rIns="0" bIns="0" rtlCol="0" anchor="t">
            <a:spAutoFit/>
          </a:bodyPr>
          <a:lstStyle/>
          <a:p>
            <a:pPr algn="ctr">
              <a:lnSpc>
                <a:spcPts val="3584"/>
              </a:lnSpc>
            </a:pPr>
            <a:r>
              <a:rPr lang="en-US" sz="2800" dirty="0">
                <a:solidFill>
                  <a:srgbClr val="150599"/>
                </a:solidFill>
                <a:latin typeface="Oswald"/>
              </a:rPr>
              <a:t>PUBLIC TRANSPORTATION</a:t>
            </a:r>
          </a:p>
        </p:txBody>
      </p:sp>
      <p:sp>
        <p:nvSpPr>
          <p:cNvPr id="134" name="TextBox 72"/>
          <p:cNvSpPr txBox="1"/>
          <p:nvPr/>
        </p:nvSpPr>
        <p:spPr>
          <a:xfrm>
            <a:off x="9779668" y="4147234"/>
            <a:ext cx="1191816" cy="577081"/>
          </a:xfrm>
          <a:prstGeom prst="rect">
            <a:avLst/>
          </a:prstGeom>
        </p:spPr>
        <p:txBody>
          <a:bodyPr lIns="0" tIns="0" rIns="0" bIns="0" rtlCol="0" anchor="t">
            <a:spAutoFit/>
          </a:bodyPr>
          <a:lstStyle/>
          <a:p>
            <a:pPr algn="ctr">
              <a:lnSpc>
                <a:spcPts val="4480"/>
              </a:lnSpc>
            </a:pPr>
            <a:r>
              <a:rPr lang="en-US" sz="3200" dirty="0">
                <a:solidFill>
                  <a:srgbClr val="150599"/>
                </a:solidFill>
                <a:latin typeface="Oswald"/>
              </a:rPr>
              <a:t>TAXI</a:t>
            </a:r>
          </a:p>
        </p:txBody>
      </p:sp>
      <p:grpSp>
        <p:nvGrpSpPr>
          <p:cNvPr id="138" name="Group 82"/>
          <p:cNvGrpSpPr/>
          <p:nvPr/>
        </p:nvGrpSpPr>
        <p:grpSpPr>
          <a:xfrm>
            <a:off x="3962400" y="4008172"/>
            <a:ext cx="3839309" cy="678128"/>
            <a:chOff x="0" y="0"/>
            <a:chExt cx="1897770" cy="335198"/>
          </a:xfrm>
        </p:grpSpPr>
        <p:sp>
          <p:nvSpPr>
            <p:cNvPr id="139" name="Freeform 83"/>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sp>
        <p:nvSpPr>
          <p:cNvPr id="140" name="TextBox 84"/>
          <p:cNvSpPr txBox="1"/>
          <p:nvPr/>
        </p:nvSpPr>
        <p:spPr>
          <a:xfrm>
            <a:off x="4467682" y="4152900"/>
            <a:ext cx="2771318" cy="518988"/>
          </a:xfrm>
          <a:prstGeom prst="rect">
            <a:avLst/>
          </a:prstGeom>
        </p:spPr>
        <p:txBody>
          <a:bodyPr wrap="square" lIns="0" tIns="0" rIns="0" bIns="0" rtlCol="0" anchor="t">
            <a:spAutoFit/>
          </a:bodyPr>
          <a:lstStyle/>
          <a:p>
            <a:pPr algn="ctr">
              <a:lnSpc>
                <a:spcPts val="2000"/>
              </a:lnSpc>
            </a:pPr>
            <a:r>
              <a:rPr lang="en-US" sz="2400" b="1" dirty="0" smtClean="0">
                <a:latin typeface="Oswald"/>
              </a:rPr>
              <a:t>PSKOV RAILWAY STATION</a:t>
            </a:r>
            <a:endParaRPr lang="en-US" sz="2400" b="1" dirty="0">
              <a:latin typeface="Oswald"/>
            </a:endParaRPr>
          </a:p>
        </p:txBody>
      </p:sp>
      <p:grpSp>
        <p:nvGrpSpPr>
          <p:cNvPr id="141" name="Group 23"/>
          <p:cNvGrpSpPr/>
          <p:nvPr/>
        </p:nvGrpSpPr>
        <p:grpSpPr>
          <a:xfrm>
            <a:off x="3236635" y="7073578"/>
            <a:ext cx="750734" cy="327758"/>
            <a:chOff x="0" y="0"/>
            <a:chExt cx="1163580" cy="508000"/>
          </a:xfrm>
        </p:grpSpPr>
        <p:sp>
          <p:nvSpPr>
            <p:cNvPr id="142" name="Freeform 24"/>
            <p:cNvSpPr/>
            <p:nvPr/>
          </p:nvSpPr>
          <p:spPr>
            <a:xfrm>
              <a:off x="0" y="215900"/>
              <a:ext cx="867670" cy="76200"/>
            </a:xfrm>
            <a:custGeom>
              <a:avLst/>
              <a:gdLst/>
              <a:ahLst/>
              <a:cxnLst/>
              <a:rect l="l" t="t" r="r" b="b"/>
              <a:pathLst>
                <a:path w="867670" h="76200">
                  <a:moveTo>
                    <a:pt x="0" y="0"/>
                  </a:moveTo>
                  <a:lnTo>
                    <a:pt x="867670" y="0"/>
                  </a:lnTo>
                  <a:lnTo>
                    <a:pt x="867670" y="76200"/>
                  </a:lnTo>
                  <a:lnTo>
                    <a:pt x="0" y="76200"/>
                  </a:lnTo>
                  <a:close/>
                </a:path>
              </a:pathLst>
            </a:custGeom>
            <a:solidFill>
              <a:srgbClr val="FFFFFF"/>
            </a:solidFill>
          </p:spPr>
        </p:sp>
        <p:sp>
          <p:nvSpPr>
            <p:cNvPr id="143" name="Freeform 25"/>
            <p:cNvSpPr/>
            <p:nvPr/>
          </p:nvSpPr>
          <p:spPr>
            <a:xfrm>
              <a:off x="788930"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44" name="Group 26"/>
          <p:cNvGrpSpPr/>
          <p:nvPr/>
        </p:nvGrpSpPr>
        <p:grpSpPr>
          <a:xfrm>
            <a:off x="875320" y="6286500"/>
            <a:ext cx="2419350" cy="1828800"/>
            <a:chOff x="0" y="0"/>
            <a:chExt cx="562648" cy="425309"/>
          </a:xfrm>
        </p:grpSpPr>
        <p:sp>
          <p:nvSpPr>
            <p:cNvPr id="145" name="Freeform 27"/>
            <p:cNvSpPr/>
            <p:nvPr/>
          </p:nvSpPr>
          <p:spPr>
            <a:xfrm>
              <a:off x="0" y="0"/>
              <a:ext cx="562648" cy="425309"/>
            </a:xfrm>
            <a:custGeom>
              <a:avLst/>
              <a:gdLst/>
              <a:ahLst/>
              <a:cxnLst/>
              <a:rect l="l" t="t" r="r" b="b"/>
              <a:pathLst>
                <a:path w="562648" h="425309">
                  <a:moveTo>
                    <a:pt x="0" y="0"/>
                  </a:moveTo>
                  <a:lnTo>
                    <a:pt x="562648" y="0"/>
                  </a:lnTo>
                  <a:lnTo>
                    <a:pt x="562648" y="425309"/>
                  </a:lnTo>
                  <a:lnTo>
                    <a:pt x="0" y="425309"/>
                  </a:lnTo>
                  <a:close/>
                </a:path>
              </a:pathLst>
            </a:custGeom>
            <a:solidFill>
              <a:srgbClr val="D9D9D9"/>
            </a:solidFill>
          </p:spPr>
        </p:sp>
      </p:grpSp>
      <p:grpSp>
        <p:nvGrpSpPr>
          <p:cNvPr id="146" name="Group 61"/>
          <p:cNvGrpSpPr/>
          <p:nvPr/>
        </p:nvGrpSpPr>
        <p:grpSpPr>
          <a:xfrm>
            <a:off x="13019941" y="6030677"/>
            <a:ext cx="5268059" cy="1040078"/>
            <a:chOff x="0" y="0"/>
            <a:chExt cx="2604000" cy="514110"/>
          </a:xfrm>
        </p:grpSpPr>
        <p:sp>
          <p:nvSpPr>
            <p:cNvPr id="147" name="Freeform 62"/>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grpSp>
        <p:nvGrpSpPr>
          <p:cNvPr id="148" name="Group 63"/>
          <p:cNvGrpSpPr/>
          <p:nvPr/>
        </p:nvGrpSpPr>
        <p:grpSpPr>
          <a:xfrm>
            <a:off x="13019941" y="7176500"/>
            <a:ext cx="5268059" cy="1040078"/>
            <a:chOff x="0" y="0"/>
            <a:chExt cx="2604000" cy="514110"/>
          </a:xfrm>
        </p:grpSpPr>
        <p:sp>
          <p:nvSpPr>
            <p:cNvPr id="149" name="Freeform 64"/>
            <p:cNvSpPr/>
            <p:nvPr/>
          </p:nvSpPr>
          <p:spPr>
            <a:xfrm>
              <a:off x="0" y="0"/>
              <a:ext cx="2604000" cy="514110"/>
            </a:xfrm>
            <a:custGeom>
              <a:avLst/>
              <a:gdLst/>
              <a:ahLst/>
              <a:cxnLst/>
              <a:rect l="l" t="t" r="r" b="b"/>
              <a:pathLst>
                <a:path w="2604000" h="514110">
                  <a:moveTo>
                    <a:pt x="0" y="0"/>
                  </a:moveTo>
                  <a:lnTo>
                    <a:pt x="2604000" y="0"/>
                  </a:lnTo>
                  <a:lnTo>
                    <a:pt x="2604000" y="514110"/>
                  </a:lnTo>
                  <a:lnTo>
                    <a:pt x="0" y="514110"/>
                  </a:lnTo>
                  <a:close/>
                </a:path>
              </a:pathLst>
            </a:custGeom>
            <a:solidFill>
              <a:srgbClr val="D9D9D9"/>
            </a:solidFill>
          </p:spPr>
        </p:sp>
      </p:grpSp>
      <p:sp>
        <p:nvSpPr>
          <p:cNvPr id="150" name="TextBox 66"/>
          <p:cNvSpPr txBox="1"/>
          <p:nvPr/>
        </p:nvSpPr>
        <p:spPr>
          <a:xfrm>
            <a:off x="838200" y="6819900"/>
            <a:ext cx="2423716" cy="956993"/>
          </a:xfrm>
          <a:prstGeom prst="rect">
            <a:avLst/>
          </a:prstGeom>
        </p:spPr>
        <p:txBody>
          <a:bodyPr lIns="0" tIns="0" rIns="0" bIns="0" rtlCol="0" anchor="t">
            <a:spAutoFit/>
          </a:bodyPr>
          <a:lstStyle/>
          <a:p>
            <a:pPr algn="ctr">
              <a:lnSpc>
                <a:spcPts val="3872"/>
              </a:lnSpc>
            </a:pPr>
            <a:r>
              <a:rPr lang="en-US" sz="2800" spc="108" dirty="0" smtClean="0">
                <a:solidFill>
                  <a:srgbClr val="CD0808"/>
                </a:solidFill>
                <a:latin typeface="Oswald"/>
              </a:rPr>
              <a:t>VELIKIYE </a:t>
            </a:r>
            <a:endParaRPr lang="ru-RU" sz="2800" spc="108" dirty="0" smtClean="0">
              <a:solidFill>
                <a:srgbClr val="CD0808"/>
              </a:solidFill>
              <a:latin typeface="Oswald"/>
            </a:endParaRPr>
          </a:p>
          <a:p>
            <a:pPr algn="ctr">
              <a:lnSpc>
                <a:spcPts val="3872"/>
              </a:lnSpc>
            </a:pPr>
            <a:r>
              <a:rPr lang="en-US" sz="2800" spc="108" dirty="0" smtClean="0">
                <a:solidFill>
                  <a:srgbClr val="CD0808"/>
                </a:solidFill>
                <a:latin typeface="Oswald"/>
              </a:rPr>
              <a:t>LUKI</a:t>
            </a:r>
          </a:p>
        </p:txBody>
      </p:sp>
      <p:sp>
        <p:nvSpPr>
          <p:cNvPr id="151" name="TextBox 75"/>
          <p:cNvSpPr txBox="1"/>
          <p:nvPr/>
        </p:nvSpPr>
        <p:spPr>
          <a:xfrm>
            <a:off x="13076667" y="6083316"/>
            <a:ext cx="5211333" cy="359073"/>
          </a:xfrm>
          <a:prstGeom prst="rect">
            <a:avLst/>
          </a:prstGeom>
        </p:spPr>
        <p:txBody>
          <a:bodyPr wrap="square" lIns="0" tIns="0" rIns="0" bIns="0" rtlCol="0" anchor="t">
            <a:spAutoFit/>
          </a:bodyPr>
          <a:lstStyle/>
          <a:p>
            <a:pPr>
              <a:lnSpc>
                <a:spcPts val="1400"/>
              </a:lnSpc>
            </a:pPr>
            <a:r>
              <a:rPr lang="en-US" sz="1200" b="1" dirty="0" smtClean="0">
                <a:solidFill>
                  <a:srgbClr val="C00000"/>
                </a:solidFill>
                <a:latin typeface="Oswald" charset="0"/>
                <a:ea typeface="Oswald" charset="0"/>
                <a:cs typeface="Oswald" charset="0"/>
              </a:rPr>
              <a:t>USE </a:t>
            </a:r>
            <a:r>
              <a:rPr lang="en-US" sz="1200" b="1" dirty="0">
                <a:solidFill>
                  <a:srgbClr val="C00000"/>
                </a:solidFill>
                <a:latin typeface="Oswald" charset="0"/>
                <a:ea typeface="Oswald" charset="0"/>
                <a:cs typeface="Oswald" charset="0"/>
              </a:rPr>
              <a:t>TRANSPORTATION </a:t>
            </a:r>
          </a:p>
          <a:p>
            <a:pPr>
              <a:lnSpc>
                <a:spcPts val="1400"/>
              </a:lnSpc>
            </a:pPr>
            <a:r>
              <a:rPr lang="en-US" sz="1200" b="1" dirty="0" smtClean="0">
                <a:solidFill>
                  <a:srgbClr val="CD0808"/>
                </a:solidFill>
                <a:latin typeface="Oswald"/>
              </a:rPr>
              <a:t>HTTP://WWW.VELIKIELUKI.RU/</a:t>
            </a:r>
            <a:endParaRPr lang="en-US" sz="1200" b="1" dirty="0">
              <a:solidFill>
                <a:srgbClr val="CD0808"/>
              </a:solidFill>
              <a:latin typeface="Oswald"/>
            </a:endParaRPr>
          </a:p>
        </p:txBody>
      </p:sp>
      <p:grpSp>
        <p:nvGrpSpPr>
          <p:cNvPr id="152" name="Group 76"/>
          <p:cNvGrpSpPr/>
          <p:nvPr/>
        </p:nvGrpSpPr>
        <p:grpSpPr>
          <a:xfrm rot="-2072282">
            <a:off x="7688141" y="6433829"/>
            <a:ext cx="857672" cy="507000"/>
            <a:chOff x="0" y="0"/>
            <a:chExt cx="2261305" cy="508000"/>
          </a:xfrm>
        </p:grpSpPr>
        <p:sp>
          <p:nvSpPr>
            <p:cNvPr id="153" name="Freeform 77"/>
            <p:cNvSpPr/>
            <p:nvPr/>
          </p:nvSpPr>
          <p:spPr>
            <a:xfrm>
              <a:off x="0" y="215900"/>
              <a:ext cx="1965395" cy="76200"/>
            </a:xfrm>
            <a:custGeom>
              <a:avLst/>
              <a:gdLst/>
              <a:ahLst/>
              <a:cxnLst/>
              <a:rect l="l" t="t" r="r" b="b"/>
              <a:pathLst>
                <a:path w="1965395" h="76200">
                  <a:moveTo>
                    <a:pt x="0" y="0"/>
                  </a:moveTo>
                  <a:lnTo>
                    <a:pt x="1965395" y="0"/>
                  </a:lnTo>
                  <a:lnTo>
                    <a:pt x="1965395" y="76200"/>
                  </a:lnTo>
                  <a:lnTo>
                    <a:pt x="0" y="76200"/>
                  </a:lnTo>
                  <a:close/>
                </a:path>
              </a:pathLst>
            </a:custGeom>
            <a:solidFill>
              <a:srgbClr val="FFFFFF"/>
            </a:solidFill>
          </p:spPr>
        </p:sp>
        <p:sp>
          <p:nvSpPr>
            <p:cNvPr id="154" name="Freeform 78"/>
            <p:cNvSpPr/>
            <p:nvPr/>
          </p:nvSpPr>
          <p:spPr>
            <a:xfrm>
              <a:off x="1886655"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55" name="Group 79"/>
          <p:cNvGrpSpPr/>
          <p:nvPr/>
        </p:nvGrpSpPr>
        <p:grpSpPr>
          <a:xfrm rot="1879918">
            <a:off x="7690524" y="7508665"/>
            <a:ext cx="840632" cy="507000"/>
            <a:chOff x="0" y="0"/>
            <a:chExt cx="2216379" cy="508000"/>
          </a:xfrm>
        </p:grpSpPr>
        <p:sp>
          <p:nvSpPr>
            <p:cNvPr id="156" name="Freeform 80"/>
            <p:cNvSpPr/>
            <p:nvPr/>
          </p:nvSpPr>
          <p:spPr>
            <a:xfrm>
              <a:off x="0" y="215900"/>
              <a:ext cx="1920469" cy="76200"/>
            </a:xfrm>
            <a:custGeom>
              <a:avLst/>
              <a:gdLst/>
              <a:ahLst/>
              <a:cxnLst/>
              <a:rect l="l" t="t" r="r" b="b"/>
              <a:pathLst>
                <a:path w="1920469" h="76200">
                  <a:moveTo>
                    <a:pt x="0" y="0"/>
                  </a:moveTo>
                  <a:lnTo>
                    <a:pt x="1920469" y="0"/>
                  </a:lnTo>
                  <a:lnTo>
                    <a:pt x="1920469" y="76200"/>
                  </a:lnTo>
                  <a:lnTo>
                    <a:pt x="0" y="76200"/>
                  </a:lnTo>
                  <a:close/>
                </a:path>
              </a:pathLst>
            </a:custGeom>
            <a:solidFill>
              <a:srgbClr val="FFFFFF"/>
            </a:solidFill>
          </p:spPr>
        </p:sp>
        <p:sp>
          <p:nvSpPr>
            <p:cNvPr id="157" name="Freeform 81"/>
            <p:cNvSpPr/>
            <p:nvPr/>
          </p:nvSpPr>
          <p:spPr>
            <a:xfrm>
              <a:off x="1841729"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61" name="Group 94"/>
          <p:cNvGrpSpPr/>
          <p:nvPr/>
        </p:nvGrpSpPr>
        <p:grpSpPr>
          <a:xfrm>
            <a:off x="8532018" y="6033232"/>
            <a:ext cx="3839309" cy="1040078"/>
            <a:chOff x="0" y="0"/>
            <a:chExt cx="1897770" cy="514110"/>
          </a:xfrm>
        </p:grpSpPr>
        <p:sp>
          <p:nvSpPr>
            <p:cNvPr id="162" name="Freeform 95"/>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grpSp>
        <p:nvGrpSpPr>
          <p:cNvPr id="163" name="Group 96"/>
          <p:cNvGrpSpPr/>
          <p:nvPr/>
        </p:nvGrpSpPr>
        <p:grpSpPr>
          <a:xfrm>
            <a:off x="8581291" y="7252700"/>
            <a:ext cx="3839309" cy="1040078"/>
            <a:chOff x="0" y="0"/>
            <a:chExt cx="1897770" cy="514110"/>
          </a:xfrm>
        </p:grpSpPr>
        <p:sp>
          <p:nvSpPr>
            <p:cNvPr id="164" name="Freeform 97"/>
            <p:cNvSpPr/>
            <p:nvPr/>
          </p:nvSpPr>
          <p:spPr>
            <a:xfrm>
              <a:off x="0" y="0"/>
              <a:ext cx="1897770" cy="514110"/>
            </a:xfrm>
            <a:custGeom>
              <a:avLst/>
              <a:gdLst/>
              <a:ahLst/>
              <a:cxnLst/>
              <a:rect l="l" t="t" r="r" b="b"/>
              <a:pathLst>
                <a:path w="1897770" h="514110">
                  <a:moveTo>
                    <a:pt x="0" y="0"/>
                  </a:moveTo>
                  <a:lnTo>
                    <a:pt x="1897770" y="0"/>
                  </a:lnTo>
                  <a:lnTo>
                    <a:pt x="1897770" y="514110"/>
                  </a:lnTo>
                  <a:lnTo>
                    <a:pt x="0" y="514110"/>
                  </a:lnTo>
                  <a:close/>
                </a:path>
              </a:pathLst>
            </a:custGeom>
            <a:solidFill>
              <a:srgbClr val="D9D9D9"/>
            </a:solidFill>
          </p:spPr>
        </p:sp>
      </p:grpSp>
      <p:sp>
        <p:nvSpPr>
          <p:cNvPr id="165" name="TextBox 106"/>
          <p:cNvSpPr txBox="1"/>
          <p:nvPr/>
        </p:nvSpPr>
        <p:spPr>
          <a:xfrm>
            <a:off x="13084508" y="7149778"/>
            <a:ext cx="5203492" cy="1346522"/>
          </a:xfrm>
          <a:prstGeom prst="rect">
            <a:avLst/>
          </a:prstGeom>
        </p:spPr>
        <p:txBody>
          <a:bodyPr wrap="square" lIns="0" tIns="0" rIns="0" bIns="0" rtlCol="0" anchor="t">
            <a:spAutoFit/>
          </a:bodyPr>
          <a:lstStyle/>
          <a:p>
            <a:pPr marL="228600" indent="-228600">
              <a:lnSpc>
                <a:spcPts val="2100"/>
              </a:lnSpc>
              <a:buAutoNum type="arabicPeriod"/>
            </a:pPr>
            <a:r>
              <a:rPr lang="en-US" sz="1200" b="1" dirty="0">
                <a:solidFill>
                  <a:srgbClr val="C00000"/>
                </a:solidFill>
                <a:latin typeface="Oswald" charset="0"/>
                <a:ea typeface="Oswald" charset="0"/>
                <a:cs typeface="Oswald" charset="0"/>
              </a:rPr>
              <a:t>YOU CAN GET FROM THE AIRPORT TO THE CITY BY TAXI. </a:t>
            </a:r>
          </a:p>
          <a:p>
            <a:pPr>
              <a:lnSpc>
                <a:spcPts val="2100"/>
              </a:lnSpc>
            </a:pPr>
            <a:r>
              <a:rPr lang="en-US" sz="1200" b="1" dirty="0">
                <a:solidFill>
                  <a:srgbClr val="C00000"/>
                </a:solidFill>
                <a:latin typeface="Oswald" charset="0"/>
                <a:ea typeface="Oswald" charset="0"/>
                <a:cs typeface="Oswald" charset="0"/>
              </a:rPr>
              <a:t>THERE ARE PLENTY OF TAXI  APPS (YANDEX.TAXI, UBER, GETT TAXI)</a:t>
            </a:r>
          </a:p>
          <a:p>
            <a:pPr>
              <a:lnSpc>
                <a:spcPts val="2100"/>
              </a:lnSpc>
            </a:pPr>
            <a:r>
              <a:rPr lang="en-US" sz="1200" b="1" dirty="0">
                <a:solidFill>
                  <a:srgbClr val="C00000"/>
                </a:solidFill>
                <a:latin typeface="Oswald" charset="0"/>
                <a:ea typeface="Oswald" charset="0"/>
                <a:cs typeface="Oswald" charset="0"/>
              </a:rPr>
              <a:t>DON'T FORGET TO DOWNLOAD THEM BEFORE YOUR JOURNEY.</a:t>
            </a:r>
            <a:r>
              <a:rPr lang="en-US" sz="1200" dirty="0">
                <a:solidFill>
                  <a:srgbClr val="C00000"/>
                </a:solidFill>
                <a:latin typeface="Oswald" charset="0"/>
                <a:ea typeface="Oswald" charset="0"/>
                <a:cs typeface="Oswald" charset="0"/>
              </a:rPr>
              <a:t/>
            </a:r>
            <a:br>
              <a:rPr lang="en-US" sz="1200" dirty="0">
                <a:solidFill>
                  <a:srgbClr val="C00000"/>
                </a:solidFill>
                <a:latin typeface="Oswald" charset="0"/>
                <a:ea typeface="Oswald" charset="0"/>
                <a:cs typeface="Oswald" charset="0"/>
              </a:rPr>
            </a:br>
            <a:endParaRPr lang="en-US" sz="1200" b="1" dirty="0">
              <a:solidFill>
                <a:srgbClr val="C00000"/>
              </a:solidFill>
              <a:latin typeface="Oswald" charset="0"/>
              <a:ea typeface="Oswald" charset="0"/>
              <a:cs typeface="Oswald" charset="0"/>
            </a:endParaRPr>
          </a:p>
        </p:txBody>
      </p:sp>
      <p:grpSp>
        <p:nvGrpSpPr>
          <p:cNvPr id="166" name="Group 107"/>
          <p:cNvGrpSpPr/>
          <p:nvPr/>
        </p:nvGrpSpPr>
        <p:grpSpPr>
          <a:xfrm>
            <a:off x="12358106" y="6386837"/>
            <a:ext cx="661834" cy="327758"/>
            <a:chOff x="0" y="0"/>
            <a:chExt cx="1025792" cy="508000"/>
          </a:xfrm>
        </p:grpSpPr>
        <p:sp>
          <p:nvSpPr>
            <p:cNvPr id="167" name="Freeform 108"/>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68" name="Freeform 109"/>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grpSp>
        <p:nvGrpSpPr>
          <p:cNvPr id="169" name="Group 110"/>
          <p:cNvGrpSpPr/>
          <p:nvPr/>
        </p:nvGrpSpPr>
        <p:grpSpPr>
          <a:xfrm>
            <a:off x="12371326" y="7481659"/>
            <a:ext cx="661834" cy="327758"/>
            <a:chOff x="0" y="0"/>
            <a:chExt cx="1025792" cy="508000"/>
          </a:xfrm>
        </p:grpSpPr>
        <p:sp>
          <p:nvSpPr>
            <p:cNvPr id="170" name="Freeform 111"/>
            <p:cNvSpPr/>
            <p:nvPr/>
          </p:nvSpPr>
          <p:spPr>
            <a:xfrm>
              <a:off x="0" y="215900"/>
              <a:ext cx="729882" cy="76200"/>
            </a:xfrm>
            <a:custGeom>
              <a:avLst/>
              <a:gdLst/>
              <a:ahLst/>
              <a:cxnLst/>
              <a:rect l="l" t="t" r="r" b="b"/>
              <a:pathLst>
                <a:path w="729882" h="76200">
                  <a:moveTo>
                    <a:pt x="0" y="0"/>
                  </a:moveTo>
                  <a:lnTo>
                    <a:pt x="729882" y="0"/>
                  </a:lnTo>
                  <a:lnTo>
                    <a:pt x="729882" y="76200"/>
                  </a:lnTo>
                  <a:lnTo>
                    <a:pt x="0" y="76200"/>
                  </a:lnTo>
                  <a:close/>
                </a:path>
              </a:pathLst>
            </a:custGeom>
            <a:solidFill>
              <a:srgbClr val="FFFFFF"/>
            </a:solidFill>
          </p:spPr>
        </p:sp>
        <p:sp>
          <p:nvSpPr>
            <p:cNvPr id="171" name="Freeform 112"/>
            <p:cNvSpPr/>
            <p:nvPr/>
          </p:nvSpPr>
          <p:spPr>
            <a:xfrm>
              <a:off x="651142" y="1270"/>
              <a:ext cx="374650" cy="505460"/>
            </a:xfrm>
            <a:custGeom>
              <a:avLst/>
              <a:gdLst/>
              <a:ahLst/>
              <a:cxnLst/>
              <a:rect l="l" t="t" r="r" b="b"/>
              <a:pathLst>
                <a:path w="374650" h="505460">
                  <a:moveTo>
                    <a:pt x="0" y="505460"/>
                  </a:moveTo>
                  <a:lnTo>
                    <a:pt x="0" y="0"/>
                  </a:lnTo>
                  <a:lnTo>
                    <a:pt x="374650" y="252730"/>
                  </a:lnTo>
                  <a:close/>
                </a:path>
              </a:pathLst>
            </a:custGeom>
            <a:solidFill>
              <a:srgbClr val="FFFFFF"/>
            </a:solidFill>
          </p:spPr>
        </p:sp>
      </p:grpSp>
      <p:sp>
        <p:nvSpPr>
          <p:cNvPr id="172" name="TextBox 71"/>
          <p:cNvSpPr txBox="1"/>
          <p:nvPr/>
        </p:nvSpPr>
        <p:spPr>
          <a:xfrm>
            <a:off x="8582330" y="6066213"/>
            <a:ext cx="3714628" cy="923330"/>
          </a:xfrm>
          <a:prstGeom prst="rect">
            <a:avLst/>
          </a:prstGeom>
        </p:spPr>
        <p:txBody>
          <a:bodyPr wrap="square" lIns="0" tIns="0" rIns="0" bIns="0" rtlCol="0" anchor="t">
            <a:spAutoFit/>
          </a:bodyPr>
          <a:lstStyle/>
          <a:p>
            <a:pPr algn="ctr">
              <a:lnSpc>
                <a:spcPts val="3584"/>
              </a:lnSpc>
            </a:pPr>
            <a:r>
              <a:rPr lang="en-US" sz="2800" dirty="0">
                <a:solidFill>
                  <a:srgbClr val="150599"/>
                </a:solidFill>
                <a:latin typeface="Oswald"/>
              </a:rPr>
              <a:t>PUBLIC TRANSPORTATION</a:t>
            </a:r>
          </a:p>
        </p:txBody>
      </p:sp>
      <p:sp>
        <p:nvSpPr>
          <p:cNvPr id="173" name="TextBox 72"/>
          <p:cNvSpPr txBox="1"/>
          <p:nvPr/>
        </p:nvSpPr>
        <p:spPr>
          <a:xfrm>
            <a:off x="9779668" y="7448912"/>
            <a:ext cx="1191816" cy="577081"/>
          </a:xfrm>
          <a:prstGeom prst="rect">
            <a:avLst/>
          </a:prstGeom>
        </p:spPr>
        <p:txBody>
          <a:bodyPr lIns="0" tIns="0" rIns="0" bIns="0" rtlCol="0" anchor="t">
            <a:spAutoFit/>
          </a:bodyPr>
          <a:lstStyle/>
          <a:p>
            <a:pPr algn="ctr">
              <a:lnSpc>
                <a:spcPts val="4480"/>
              </a:lnSpc>
            </a:pPr>
            <a:r>
              <a:rPr lang="en-US" sz="3200" dirty="0">
                <a:solidFill>
                  <a:srgbClr val="150599"/>
                </a:solidFill>
                <a:latin typeface="Oswald"/>
              </a:rPr>
              <a:t>TAXI</a:t>
            </a:r>
          </a:p>
        </p:txBody>
      </p:sp>
      <p:grpSp>
        <p:nvGrpSpPr>
          <p:cNvPr id="174" name="Group 82"/>
          <p:cNvGrpSpPr/>
          <p:nvPr/>
        </p:nvGrpSpPr>
        <p:grpSpPr>
          <a:xfrm>
            <a:off x="3962400" y="6337622"/>
            <a:ext cx="3839309" cy="1777678"/>
            <a:chOff x="0" y="0"/>
            <a:chExt cx="1897770" cy="335198"/>
          </a:xfrm>
        </p:grpSpPr>
        <p:sp>
          <p:nvSpPr>
            <p:cNvPr id="175" name="Freeform 83"/>
            <p:cNvSpPr/>
            <p:nvPr/>
          </p:nvSpPr>
          <p:spPr>
            <a:xfrm>
              <a:off x="0" y="0"/>
              <a:ext cx="1897770" cy="335198"/>
            </a:xfrm>
            <a:custGeom>
              <a:avLst/>
              <a:gdLst/>
              <a:ahLst/>
              <a:cxnLst/>
              <a:rect l="l" t="t" r="r" b="b"/>
              <a:pathLst>
                <a:path w="1897770" h="335198">
                  <a:moveTo>
                    <a:pt x="0" y="0"/>
                  </a:moveTo>
                  <a:lnTo>
                    <a:pt x="1897770" y="0"/>
                  </a:lnTo>
                  <a:lnTo>
                    <a:pt x="1897770" y="335198"/>
                  </a:lnTo>
                  <a:lnTo>
                    <a:pt x="0" y="335198"/>
                  </a:lnTo>
                  <a:close/>
                </a:path>
              </a:pathLst>
            </a:custGeom>
            <a:solidFill>
              <a:srgbClr val="D9D9D9"/>
            </a:solidFill>
          </p:spPr>
        </p:sp>
      </p:grpSp>
      <p:sp>
        <p:nvSpPr>
          <p:cNvPr id="176" name="TextBox 84"/>
          <p:cNvSpPr txBox="1"/>
          <p:nvPr/>
        </p:nvSpPr>
        <p:spPr>
          <a:xfrm>
            <a:off x="4419600" y="6526609"/>
            <a:ext cx="2771318" cy="1436291"/>
          </a:xfrm>
          <a:prstGeom prst="rect">
            <a:avLst/>
          </a:prstGeom>
        </p:spPr>
        <p:txBody>
          <a:bodyPr wrap="square" lIns="0" tIns="0" rIns="0" bIns="0" rtlCol="0" anchor="t">
            <a:spAutoFit/>
          </a:bodyPr>
          <a:lstStyle/>
          <a:p>
            <a:pPr algn="ctr">
              <a:lnSpc>
                <a:spcPts val="2800"/>
              </a:lnSpc>
            </a:pPr>
            <a:r>
              <a:rPr lang="en-US" sz="2400" b="1" dirty="0" smtClean="0">
                <a:latin typeface="Oswald"/>
              </a:rPr>
              <a:t>VELIKIYE </a:t>
            </a:r>
          </a:p>
          <a:p>
            <a:pPr algn="ctr">
              <a:lnSpc>
                <a:spcPts val="2800"/>
              </a:lnSpc>
            </a:pPr>
            <a:r>
              <a:rPr lang="en-US" sz="2400" b="1" dirty="0" smtClean="0">
                <a:latin typeface="Oswald"/>
              </a:rPr>
              <a:t>LUKI</a:t>
            </a:r>
          </a:p>
          <a:p>
            <a:pPr algn="ctr">
              <a:lnSpc>
                <a:spcPts val="2800"/>
              </a:lnSpc>
            </a:pPr>
            <a:r>
              <a:rPr lang="en-US" sz="2400" b="1" dirty="0" smtClean="0">
                <a:latin typeface="Oswald"/>
              </a:rPr>
              <a:t> RAILWAY STATION</a:t>
            </a:r>
            <a:endParaRPr lang="en-US" sz="2400" b="1" dirty="0">
              <a:latin typeface="Oswa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 name="AutoShape 2"/>
          <p:cNvSpPr/>
          <p:nvPr/>
        </p:nvSpPr>
        <p:spPr>
          <a:xfrm>
            <a:off x="0" y="3629025"/>
            <a:ext cx="5941764" cy="6657975"/>
          </a:xfrm>
          <a:prstGeom prst="rect">
            <a:avLst/>
          </a:prstGeom>
          <a:solidFill>
            <a:srgbClr val="A6A6A6"/>
          </a:solidFill>
        </p:spPr>
      </p:sp>
      <p:sp>
        <p:nvSpPr>
          <p:cNvPr id="3" name="TextBox 3"/>
          <p:cNvSpPr txBox="1"/>
          <p:nvPr/>
        </p:nvSpPr>
        <p:spPr>
          <a:xfrm>
            <a:off x="267609" y="3740857"/>
            <a:ext cx="5290922" cy="1500411"/>
          </a:xfrm>
          <a:prstGeom prst="rect">
            <a:avLst/>
          </a:prstGeom>
        </p:spPr>
        <p:txBody>
          <a:bodyPr lIns="0" tIns="0" rIns="0" bIns="0" rtlCol="0" anchor="t">
            <a:spAutoFit/>
          </a:bodyPr>
          <a:lstStyle/>
          <a:p>
            <a:pPr algn="ctr">
              <a:lnSpc>
                <a:spcPts val="3920"/>
              </a:lnSpc>
            </a:pPr>
            <a:r>
              <a:rPr lang="en-US" sz="4000" b="1" i="0" spc="131" dirty="0">
                <a:solidFill>
                  <a:srgbClr val="252827"/>
                </a:solidFill>
                <a:latin typeface="Oswald"/>
              </a:rPr>
              <a:t>Public transportation and car rental (car sharing)</a:t>
            </a:r>
          </a:p>
        </p:txBody>
      </p:sp>
      <p:sp>
        <p:nvSpPr>
          <p:cNvPr id="4" name="TextBox 4"/>
          <p:cNvSpPr txBox="1"/>
          <p:nvPr/>
        </p:nvSpPr>
        <p:spPr>
          <a:xfrm>
            <a:off x="35662" y="5341792"/>
            <a:ext cx="5828957" cy="1231106"/>
          </a:xfrm>
          <a:prstGeom prst="rect">
            <a:avLst/>
          </a:prstGeom>
        </p:spPr>
        <p:txBody>
          <a:bodyPr wrap="square" lIns="0" tIns="0" rIns="0" bIns="0" rtlCol="0" anchor="t">
            <a:spAutoFit/>
          </a:bodyPr>
          <a:lstStyle/>
          <a:p>
            <a:pPr>
              <a:lnSpc>
                <a:spcPts val="4760"/>
              </a:lnSpc>
            </a:pPr>
            <a:r>
              <a:rPr lang="en-US" sz="3500" b="1" i="0" spc="112" dirty="0">
                <a:solidFill>
                  <a:srgbClr val="FFFFFF"/>
                </a:solidFill>
                <a:latin typeface="Oswald" charset="0"/>
                <a:ea typeface="Oswald" charset="0"/>
                <a:cs typeface="Oswald" charset="0"/>
              </a:rPr>
              <a:t>1. </a:t>
            </a:r>
            <a:r>
              <a:rPr lang="en-US" sz="3500" b="1" i="0" spc="112" dirty="0" smtClean="0">
                <a:solidFill>
                  <a:srgbClr val="FFFFFF"/>
                </a:solidFill>
                <a:latin typeface="Oswald" charset="0"/>
                <a:ea typeface="Oswald" charset="0"/>
                <a:cs typeface="Oswald" charset="0"/>
              </a:rPr>
              <a:t>Bus:</a:t>
            </a:r>
            <a:endParaRPr lang="en-US" sz="3500" b="1" i="0" spc="112" dirty="0">
              <a:solidFill>
                <a:srgbClr val="FFFFFF"/>
              </a:solidFill>
              <a:latin typeface="Oswald" charset="0"/>
              <a:ea typeface="Oswald" charset="0"/>
              <a:cs typeface="Oswald" charset="0"/>
            </a:endParaRPr>
          </a:p>
          <a:p>
            <a:pPr>
              <a:lnSpc>
                <a:spcPts val="4760"/>
              </a:lnSpc>
            </a:pPr>
            <a:r>
              <a:rPr lang="en-US" sz="3500" b="1" i="0" spc="112" dirty="0">
                <a:solidFill>
                  <a:srgbClr val="FFFFFF"/>
                </a:solidFill>
                <a:latin typeface="Oswald" charset="0"/>
                <a:ea typeface="Oswald" charset="0"/>
                <a:cs typeface="Oswald" charset="0"/>
              </a:rPr>
              <a:t>    </a:t>
            </a:r>
            <a:r>
              <a:rPr lang="en-US" sz="3500" b="1" i="0" spc="112" dirty="0" err="1" smtClean="0">
                <a:solidFill>
                  <a:srgbClr val="CD0808"/>
                </a:solidFill>
                <a:latin typeface="Oswald" charset="0"/>
                <a:ea typeface="Oswald" charset="0"/>
                <a:cs typeface="Oswald" charset="0"/>
              </a:rPr>
              <a:t>Yandex.Transport</a:t>
            </a:r>
            <a:endParaRPr lang="en-US" sz="3500" b="1" i="0" spc="112" dirty="0">
              <a:solidFill>
                <a:srgbClr val="CD0808"/>
              </a:solidFill>
              <a:latin typeface="Oswald" charset="0"/>
              <a:ea typeface="Oswald" charset="0"/>
              <a:cs typeface="Oswald" charset="0"/>
            </a:endParaRPr>
          </a:p>
        </p:txBody>
      </p:sp>
      <p:sp>
        <p:nvSpPr>
          <p:cNvPr id="5" name="AutoShape 5"/>
          <p:cNvSpPr/>
          <p:nvPr/>
        </p:nvSpPr>
        <p:spPr>
          <a:xfrm>
            <a:off x="5953424" y="3629025"/>
            <a:ext cx="6381151" cy="6657975"/>
          </a:xfrm>
          <a:prstGeom prst="rect">
            <a:avLst/>
          </a:prstGeom>
          <a:solidFill>
            <a:srgbClr val="D9D9D9"/>
          </a:solidFill>
        </p:spPr>
      </p:sp>
      <p:sp>
        <p:nvSpPr>
          <p:cNvPr id="6" name="TextBox 6"/>
          <p:cNvSpPr txBox="1"/>
          <p:nvPr/>
        </p:nvSpPr>
        <p:spPr>
          <a:xfrm>
            <a:off x="6218268" y="3826540"/>
            <a:ext cx="5632572" cy="577081"/>
          </a:xfrm>
          <a:prstGeom prst="rect">
            <a:avLst/>
          </a:prstGeom>
        </p:spPr>
        <p:txBody>
          <a:bodyPr lIns="0" tIns="0" rIns="0" bIns="0" rtlCol="0" anchor="t">
            <a:spAutoFit/>
          </a:bodyPr>
          <a:lstStyle/>
          <a:p>
            <a:pPr algn="ctr">
              <a:lnSpc>
                <a:spcPts val="4480"/>
              </a:lnSpc>
            </a:pPr>
            <a:r>
              <a:rPr lang="en-US" sz="4000" b="1" i="0" spc="338" dirty="0">
                <a:solidFill>
                  <a:srgbClr val="252827"/>
                </a:solidFill>
                <a:latin typeface="Oswald"/>
              </a:rPr>
              <a:t>City maps</a:t>
            </a:r>
          </a:p>
        </p:txBody>
      </p:sp>
      <p:sp>
        <p:nvSpPr>
          <p:cNvPr id="7" name="AutoShape 7"/>
          <p:cNvSpPr/>
          <p:nvPr/>
        </p:nvSpPr>
        <p:spPr>
          <a:xfrm>
            <a:off x="12193830" y="3629025"/>
            <a:ext cx="6094170" cy="6657975"/>
          </a:xfrm>
          <a:prstGeom prst="rect">
            <a:avLst/>
          </a:prstGeom>
          <a:solidFill>
            <a:srgbClr val="A6A6A6"/>
          </a:solidFill>
        </p:spPr>
      </p:sp>
      <p:sp>
        <p:nvSpPr>
          <p:cNvPr id="8" name="TextBox 8"/>
          <p:cNvSpPr txBox="1"/>
          <p:nvPr/>
        </p:nvSpPr>
        <p:spPr>
          <a:xfrm>
            <a:off x="12334575" y="3826540"/>
            <a:ext cx="5746872" cy="577081"/>
          </a:xfrm>
          <a:prstGeom prst="rect">
            <a:avLst/>
          </a:prstGeom>
        </p:spPr>
        <p:txBody>
          <a:bodyPr lIns="0" tIns="0" rIns="0" bIns="0" rtlCol="0" anchor="t">
            <a:spAutoFit/>
          </a:bodyPr>
          <a:lstStyle/>
          <a:p>
            <a:pPr algn="ctr">
              <a:lnSpc>
                <a:spcPts val="4480"/>
              </a:lnSpc>
            </a:pPr>
            <a:r>
              <a:rPr lang="en-US" sz="3500" b="1" i="0" spc="313" dirty="0">
                <a:latin typeface="Oswald"/>
              </a:rPr>
              <a:t>Attractions in Russia</a:t>
            </a:r>
          </a:p>
        </p:txBody>
      </p:sp>
      <p:sp>
        <p:nvSpPr>
          <p:cNvPr id="9" name="TextBox 9"/>
          <p:cNvSpPr txBox="1"/>
          <p:nvPr/>
        </p:nvSpPr>
        <p:spPr>
          <a:xfrm>
            <a:off x="1060389" y="208120"/>
            <a:ext cx="16167222" cy="3270126"/>
          </a:xfrm>
          <a:prstGeom prst="rect">
            <a:avLst/>
          </a:prstGeom>
        </p:spPr>
        <p:txBody>
          <a:bodyPr lIns="0" tIns="0" rIns="0" bIns="0" rtlCol="0" anchor="t">
            <a:spAutoFit/>
          </a:bodyPr>
          <a:lstStyle/>
          <a:p>
            <a:pPr algn="ctr">
              <a:lnSpc>
                <a:spcPts val="8450"/>
              </a:lnSpc>
            </a:pPr>
            <a:r>
              <a:rPr lang="en-US" sz="6500" b="1" i="0" spc="130" dirty="0">
                <a:solidFill>
                  <a:srgbClr val="FFFFFF"/>
                </a:solidFill>
                <a:latin typeface="Oswald"/>
              </a:rPr>
              <a:t>TRAVEL APPs</a:t>
            </a:r>
          </a:p>
          <a:p>
            <a:pPr algn="ctr">
              <a:lnSpc>
                <a:spcPts val="8450"/>
              </a:lnSpc>
            </a:pPr>
            <a:r>
              <a:rPr lang="en-US" sz="6500" b="1" spc="130" dirty="0">
                <a:solidFill>
                  <a:srgbClr val="FFFFFF"/>
                </a:solidFill>
                <a:latin typeface="Oswald"/>
              </a:rPr>
              <a:t>to download before your trip </a:t>
            </a:r>
            <a:endParaRPr lang="en-US" sz="6500" b="1" i="0" spc="130" dirty="0">
              <a:solidFill>
                <a:srgbClr val="FFFFFF"/>
              </a:solidFill>
              <a:latin typeface="Oswald"/>
            </a:endParaRPr>
          </a:p>
          <a:p>
            <a:pPr algn="ctr">
              <a:lnSpc>
                <a:spcPts val="8450"/>
              </a:lnSpc>
            </a:pPr>
            <a:r>
              <a:rPr lang="en-US" sz="6500" b="1" i="0" spc="130" dirty="0">
                <a:solidFill>
                  <a:srgbClr val="FFFFFF"/>
                </a:solidFill>
                <a:latin typeface="Oswald"/>
              </a:rPr>
              <a:t>FOR IOS </a:t>
            </a:r>
            <a:r>
              <a:rPr lang="en-US" sz="6500" b="1" spc="130" dirty="0">
                <a:solidFill>
                  <a:srgbClr val="FFFFFF"/>
                </a:solidFill>
                <a:latin typeface="Oswald"/>
              </a:rPr>
              <a:t>and</a:t>
            </a:r>
            <a:r>
              <a:rPr lang="en-US" sz="6500" b="1" i="0" spc="130" dirty="0">
                <a:solidFill>
                  <a:srgbClr val="FFFFFF"/>
                </a:solidFill>
                <a:latin typeface="Oswald"/>
              </a:rPr>
              <a:t> ANDROID</a:t>
            </a:r>
          </a:p>
        </p:txBody>
      </p:sp>
      <p:pic>
        <p:nvPicPr>
          <p:cNvPr id="10" name="Picture 10"/>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1" name="Picture 11"/>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12" name="TextBox 12"/>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14</a:t>
            </a:r>
          </a:p>
        </p:txBody>
      </p:sp>
      <p:sp>
        <p:nvSpPr>
          <p:cNvPr id="13" name="TextBox 13"/>
          <p:cNvSpPr txBox="1"/>
          <p:nvPr/>
        </p:nvSpPr>
        <p:spPr>
          <a:xfrm>
            <a:off x="6218268" y="5482119"/>
            <a:ext cx="5632572" cy="3657924"/>
          </a:xfrm>
          <a:prstGeom prst="rect">
            <a:avLst/>
          </a:prstGeom>
        </p:spPr>
        <p:txBody>
          <a:bodyPr wrap="square" lIns="0" tIns="0" rIns="0" bIns="0" rtlCol="0" anchor="t">
            <a:spAutoFit/>
          </a:bodyPr>
          <a:lstStyle/>
          <a:p>
            <a:pPr>
              <a:lnSpc>
                <a:spcPts val="4760"/>
              </a:lnSpc>
            </a:pPr>
            <a:r>
              <a:rPr lang="en-US" sz="3500" b="1" i="0" spc="112" dirty="0">
                <a:latin typeface="Oswald"/>
              </a:rPr>
              <a:t>1. Russian city maps:</a:t>
            </a:r>
          </a:p>
          <a:p>
            <a:pPr>
              <a:lnSpc>
                <a:spcPts val="4760"/>
              </a:lnSpc>
            </a:pPr>
            <a:r>
              <a:rPr lang="en-US" sz="3500" b="1" i="0" spc="112" dirty="0">
                <a:solidFill>
                  <a:srgbClr val="FFFFFF"/>
                </a:solidFill>
                <a:latin typeface="Oswald"/>
              </a:rPr>
              <a:t>    </a:t>
            </a:r>
            <a:r>
              <a:rPr lang="en-US" sz="3500" b="1" i="0" spc="112" dirty="0" err="1">
                <a:solidFill>
                  <a:srgbClr val="CD0808"/>
                </a:solidFill>
                <a:latin typeface="Oswald"/>
              </a:rPr>
              <a:t>Yandex.Maps</a:t>
            </a:r>
            <a:endParaRPr lang="en-US" sz="3500" b="1" i="0" spc="112" dirty="0">
              <a:solidFill>
                <a:srgbClr val="CD0808"/>
              </a:solidFill>
              <a:latin typeface="Oswald"/>
            </a:endParaRPr>
          </a:p>
          <a:p>
            <a:pPr>
              <a:lnSpc>
                <a:spcPts val="4760"/>
              </a:lnSpc>
            </a:pPr>
            <a:r>
              <a:rPr lang="en-US" sz="3500" b="1" i="0" spc="112" dirty="0">
                <a:solidFill>
                  <a:srgbClr val="CD0808"/>
                </a:solidFill>
                <a:latin typeface="Oswald"/>
              </a:rPr>
              <a:t>    Google maps</a:t>
            </a:r>
          </a:p>
          <a:p>
            <a:pPr>
              <a:lnSpc>
                <a:spcPts val="4760"/>
              </a:lnSpc>
            </a:pPr>
            <a:r>
              <a:rPr lang="en-US" sz="3500" b="1" i="0" spc="112" dirty="0">
                <a:latin typeface="Oswald"/>
              </a:rPr>
              <a:t>2. Off-line </a:t>
            </a:r>
            <a:r>
              <a:rPr lang="en-US" sz="3500" b="1" spc="112" dirty="0">
                <a:latin typeface="Oswald"/>
              </a:rPr>
              <a:t>Russian city maps: </a:t>
            </a:r>
          </a:p>
          <a:p>
            <a:pPr>
              <a:lnSpc>
                <a:spcPts val="4760"/>
              </a:lnSpc>
            </a:pPr>
            <a:r>
              <a:rPr lang="en-US" sz="3500" b="1" i="0" spc="112" dirty="0">
                <a:solidFill>
                  <a:srgbClr val="CD0808"/>
                </a:solidFill>
                <a:latin typeface="Oswald"/>
              </a:rPr>
              <a:t>    2GIS</a:t>
            </a:r>
          </a:p>
        </p:txBody>
      </p:sp>
      <p:sp>
        <p:nvSpPr>
          <p:cNvPr id="14" name="TextBox 14"/>
          <p:cNvSpPr txBox="1"/>
          <p:nvPr/>
        </p:nvSpPr>
        <p:spPr>
          <a:xfrm>
            <a:off x="12346234" y="5341792"/>
            <a:ext cx="5745011" cy="3693319"/>
          </a:xfrm>
          <a:prstGeom prst="rect">
            <a:avLst/>
          </a:prstGeom>
        </p:spPr>
        <p:txBody>
          <a:bodyPr wrap="square" lIns="0" tIns="0" rIns="0" bIns="0" rtlCol="0" anchor="t">
            <a:spAutoFit/>
          </a:bodyPr>
          <a:lstStyle/>
          <a:p>
            <a:pPr marL="514350" indent="-514350">
              <a:lnSpc>
                <a:spcPts val="4760"/>
              </a:lnSpc>
              <a:buAutoNum type="arabicPeriod"/>
            </a:pPr>
            <a:r>
              <a:rPr lang="en-US" sz="3500" b="1" i="0" spc="112" dirty="0">
                <a:solidFill>
                  <a:srgbClr val="FFFFFF"/>
                </a:solidFill>
                <a:latin typeface="Oswald"/>
              </a:rPr>
              <a:t>City guide Apps: </a:t>
            </a:r>
          </a:p>
          <a:p>
            <a:pPr>
              <a:lnSpc>
                <a:spcPts val="4760"/>
              </a:lnSpc>
            </a:pPr>
            <a:r>
              <a:rPr lang="en-US" sz="3500" b="1" spc="112" dirty="0">
                <a:solidFill>
                  <a:srgbClr val="FFFFFF"/>
                </a:solidFill>
                <a:latin typeface="Oswald"/>
              </a:rPr>
              <a:t>    </a:t>
            </a:r>
            <a:r>
              <a:rPr lang="en-US" sz="3500" b="1" i="0" spc="112" dirty="0" err="1">
                <a:solidFill>
                  <a:srgbClr val="CD0808"/>
                </a:solidFill>
                <a:latin typeface="Oswald"/>
              </a:rPr>
              <a:t>Triposo</a:t>
            </a:r>
            <a:endParaRPr lang="en-US" sz="3500" b="1" i="0" spc="112" dirty="0">
              <a:solidFill>
                <a:srgbClr val="CD0808"/>
              </a:solidFill>
              <a:latin typeface="Oswald"/>
            </a:endParaRPr>
          </a:p>
          <a:p>
            <a:pPr>
              <a:lnSpc>
                <a:spcPts val="4760"/>
              </a:lnSpc>
            </a:pPr>
            <a:r>
              <a:rPr lang="en-US" sz="3500" b="1" i="0" spc="112" dirty="0">
                <a:solidFill>
                  <a:srgbClr val="CD0808"/>
                </a:solidFill>
                <a:latin typeface="Oswald"/>
              </a:rPr>
              <a:t>    </a:t>
            </a:r>
            <a:r>
              <a:rPr lang="en-US" sz="3500" b="1" i="0" spc="112" dirty="0" err="1">
                <a:solidFill>
                  <a:srgbClr val="CD0808"/>
                </a:solidFill>
                <a:latin typeface="Oswald"/>
              </a:rPr>
              <a:t>Redigo</a:t>
            </a:r>
            <a:endParaRPr lang="en-US" sz="3500" b="1" i="0" spc="112" dirty="0">
              <a:solidFill>
                <a:srgbClr val="CD0808"/>
              </a:solidFill>
              <a:latin typeface="Oswald"/>
            </a:endParaRPr>
          </a:p>
          <a:p>
            <a:pPr>
              <a:lnSpc>
                <a:spcPts val="4760"/>
              </a:lnSpc>
            </a:pPr>
            <a:r>
              <a:rPr lang="en-US" sz="3500" b="1" i="0" spc="112" dirty="0">
                <a:solidFill>
                  <a:srgbClr val="FFFFFF"/>
                </a:solidFill>
                <a:latin typeface="Oswald"/>
              </a:rPr>
              <a:t>2. Restaurant guide App:</a:t>
            </a:r>
          </a:p>
          <a:p>
            <a:pPr>
              <a:lnSpc>
                <a:spcPts val="4760"/>
              </a:lnSpc>
            </a:pPr>
            <a:r>
              <a:rPr lang="en-US" sz="3500" b="1" i="0" spc="112" dirty="0">
                <a:solidFill>
                  <a:srgbClr val="FFFFFF"/>
                </a:solidFill>
                <a:latin typeface="Oswald"/>
              </a:rPr>
              <a:t>    </a:t>
            </a:r>
            <a:r>
              <a:rPr lang="en-US" sz="3500" b="1" i="0" spc="112" dirty="0" err="1">
                <a:solidFill>
                  <a:srgbClr val="CD0808"/>
                </a:solidFill>
                <a:latin typeface="Oswald"/>
              </a:rPr>
              <a:t>TripAdvisor</a:t>
            </a:r>
            <a:endParaRPr lang="en-US" sz="3500" b="1" i="0" spc="112" dirty="0">
              <a:solidFill>
                <a:srgbClr val="CD0808"/>
              </a:solidFill>
              <a:latin typeface="Oswald"/>
            </a:endParaRPr>
          </a:p>
          <a:p>
            <a:pPr>
              <a:lnSpc>
                <a:spcPts val="4760"/>
              </a:lnSpc>
            </a:pPr>
            <a:endParaRPr lang="en-US" sz="2800" i="0" spc="112" dirty="0">
              <a:solidFill>
                <a:srgbClr val="CD0808"/>
              </a:solidFill>
              <a:latin typeface="Oswal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sp>
        <p:nvSpPr>
          <p:cNvPr id="2" name="AutoShape 2"/>
          <p:cNvSpPr/>
          <p:nvPr/>
        </p:nvSpPr>
        <p:spPr>
          <a:xfrm>
            <a:off x="0" y="0"/>
            <a:ext cx="5524500" cy="10287000"/>
          </a:xfrm>
          <a:prstGeom prst="rect">
            <a:avLst/>
          </a:prstGeom>
          <a:solidFill>
            <a:srgbClr val="A6A6A6"/>
          </a:solidFill>
        </p:spPr>
      </p:sp>
      <p:sp>
        <p:nvSpPr>
          <p:cNvPr id="3" name="TextBox 3"/>
          <p:cNvSpPr txBox="1"/>
          <p:nvPr/>
        </p:nvSpPr>
        <p:spPr>
          <a:xfrm>
            <a:off x="6089528" y="395339"/>
            <a:ext cx="11931772" cy="1269578"/>
          </a:xfrm>
          <a:prstGeom prst="rect">
            <a:avLst/>
          </a:prstGeom>
        </p:spPr>
        <p:txBody>
          <a:bodyPr wrap="square" lIns="0" tIns="0" rIns="0" bIns="0" rtlCol="0" anchor="t">
            <a:spAutoFit/>
          </a:bodyPr>
          <a:lstStyle/>
          <a:p>
            <a:pPr algn="l">
              <a:lnSpc>
                <a:spcPts val="9920"/>
              </a:lnSpc>
            </a:pPr>
            <a:r>
              <a:rPr lang="en-US" sz="8000" b="1" i="0" spc="1288" dirty="0">
                <a:solidFill>
                  <a:srgbClr val="CD0808"/>
                </a:solidFill>
                <a:latin typeface="Oswald"/>
              </a:rPr>
              <a:t>ACCOMMODATION</a:t>
            </a:r>
          </a:p>
        </p:txBody>
      </p:sp>
      <p:sp>
        <p:nvSpPr>
          <p:cNvPr id="4" name="TextBox 4"/>
          <p:cNvSpPr txBox="1"/>
          <p:nvPr/>
        </p:nvSpPr>
        <p:spPr>
          <a:xfrm>
            <a:off x="7391400" y="1548586"/>
            <a:ext cx="11684122" cy="1308050"/>
          </a:xfrm>
          <a:prstGeom prst="rect">
            <a:avLst/>
          </a:prstGeom>
        </p:spPr>
        <p:txBody>
          <a:bodyPr wrap="square" lIns="0" tIns="0" rIns="0" bIns="0" rtlCol="0" anchor="t">
            <a:spAutoFit/>
          </a:bodyPr>
          <a:lstStyle/>
          <a:p>
            <a:pPr>
              <a:lnSpc>
                <a:spcPts val="5120"/>
              </a:lnSpc>
            </a:pPr>
            <a:r>
              <a:rPr lang="en-US" sz="3199" b="1" i="0" spc="127" dirty="0">
                <a:solidFill>
                  <a:srgbClr val="FFFFFF"/>
                </a:solidFill>
                <a:latin typeface="Oswald"/>
              </a:rPr>
              <a:t>ACCOMMODATION OPTIONS IF YOU </a:t>
            </a:r>
            <a:br>
              <a:rPr lang="en-US" sz="3199" b="1" i="0" spc="127" dirty="0">
                <a:solidFill>
                  <a:srgbClr val="FFFFFF"/>
                </a:solidFill>
                <a:latin typeface="Oswald"/>
              </a:rPr>
            </a:br>
            <a:r>
              <a:rPr lang="en-US" sz="3199" b="1" i="0" spc="127" dirty="0">
                <a:solidFill>
                  <a:srgbClr val="FFFFFF"/>
                </a:solidFill>
                <a:latin typeface="Oswald"/>
              </a:rPr>
              <a:t>ARE COMING FOR OUTPATIENT  </a:t>
            </a:r>
            <a:r>
              <a:rPr lang="en-US" sz="3199" b="1" spc="127" dirty="0">
                <a:solidFill>
                  <a:srgbClr val="FFFFFF"/>
                </a:solidFill>
                <a:latin typeface="Oswald"/>
              </a:rPr>
              <a:t>ADMISSION</a:t>
            </a:r>
            <a:endParaRPr lang="en-US" sz="3199" b="1" i="0" spc="127" dirty="0">
              <a:solidFill>
                <a:srgbClr val="FFFFFF"/>
              </a:solidFill>
              <a:latin typeface="Oswald"/>
            </a:endParaRPr>
          </a:p>
        </p:txBody>
      </p:sp>
      <p:sp>
        <p:nvSpPr>
          <p:cNvPr id="5" name="TextBox 5"/>
          <p:cNvSpPr txBox="1"/>
          <p:nvPr/>
        </p:nvSpPr>
        <p:spPr>
          <a:xfrm>
            <a:off x="6111299" y="3256978"/>
            <a:ext cx="11931772" cy="3000821"/>
          </a:xfrm>
          <a:prstGeom prst="rect">
            <a:avLst/>
          </a:prstGeom>
        </p:spPr>
        <p:txBody>
          <a:bodyPr lIns="0" tIns="0" rIns="0" bIns="0" rtlCol="0" anchor="t">
            <a:spAutoFit/>
          </a:bodyPr>
          <a:lstStyle/>
          <a:p>
            <a:pPr>
              <a:lnSpc>
                <a:spcPts val="3920"/>
              </a:lnSpc>
            </a:pPr>
            <a:r>
              <a:rPr lang="en-US" sz="2800" b="1" i="0" spc="148" dirty="0">
                <a:solidFill>
                  <a:srgbClr val="10127A"/>
                </a:solidFill>
                <a:latin typeface="Oswald"/>
                <a:hlinkClick r:id="rId2">
                  <a:extLst>
                    <a:ext uri="{A12FA001-AC4F-418D-AE19-62706E023703}">
                      <ahyp:hlinkClr xmlns="" xmlns:ahyp="http://schemas.microsoft.com/office/drawing/2018/hyperlinkcolor" val="tx"/>
                    </a:ext>
                  </a:extLst>
                </a:hlinkClick>
              </a:rPr>
              <a:t>https://</a:t>
            </a:r>
            <a:r>
              <a:rPr lang="en-US" sz="2800" b="1" i="0" spc="148" dirty="0" err="1">
                <a:solidFill>
                  <a:srgbClr val="10127A"/>
                </a:solidFill>
                <a:latin typeface="Oswald"/>
                <a:hlinkClick r:id="rId2">
                  <a:extLst>
                    <a:ext uri="{A12FA001-AC4F-418D-AE19-62706E023703}">
                      <ahyp:hlinkClr xmlns="" xmlns:ahyp="http://schemas.microsoft.com/office/drawing/2018/hyperlinkcolor" val="tx"/>
                    </a:ext>
                  </a:extLst>
                </a:hlinkClick>
              </a:rPr>
              <a:t>www.booking.com</a:t>
            </a:r>
            <a:r>
              <a:rPr lang="en-US" sz="2800" b="1" i="0" spc="148" dirty="0">
                <a:solidFill>
                  <a:srgbClr val="10127A"/>
                </a:solidFill>
                <a:latin typeface="Oswald"/>
                <a:hlinkClick r:id="rId2">
                  <a:extLst>
                    <a:ext uri="{A12FA001-AC4F-418D-AE19-62706E023703}">
                      <ahyp:hlinkClr xmlns="" xmlns:ahyp="http://schemas.microsoft.com/office/drawing/2018/hyperlinkcolor" val="tx"/>
                    </a:ext>
                  </a:extLst>
                </a:hlinkClick>
              </a:rPr>
              <a:t>/</a:t>
            </a:r>
            <a:endParaRPr lang="en-US" sz="2800" b="1" i="0" spc="148" dirty="0">
              <a:solidFill>
                <a:srgbClr val="10127A"/>
              </a:solidFill>
              <a:latin typeface="Oswald"/>
            </a:endParaRPr>
          </a:p>
          <a:p>
            <a:pPr>
              <a:lnSpc>
                <a:spcPts val="3920"/>
              </a:lnSpc>
            </a:pPr>
            <a:r>
              <a:rPr lang="en-US" sz="2800" b="1" i="0" spc="148" dirty="0">
                <a:solidFill>
                  <a:srgbClr val="10127A"/>
                </a:solidFill>
                <a:latin typeface="Oswald"/>
                <a:hlinkClick r:id="rId3">
                  <a:extLst>
                    <a:ext uri="{A12FA001-AC4F-418D-AE19-62706E023703}">
                      <ahyp:hlinkClr xmlns="" xmlns:ahyp="http://schemas.microsoft.com/office/drawing/2018/hyperlinkcolor" val="tx"/>
                    </a:ext>
                  </a:extLst>
                </a:hlinkClick>
              </a:rPr>
              <a:t>https://www.tripadvisor.com/</a:t>
            </a:r>
            <a:endParaRPr lang="en-US" sz="2800" b="1" i="0" spc="148" dirty="0">
              <a:solidFill>
                <a:srgbClr val="10127A"/>
              </a:solidFill>
              <a:latin typeface="Oswald"/>
            </a:endParaRPr>
          </a:p>
          <a:p>
            <a:pPr>
              <a:lnSpc>
                <a:spcPts val="3920"/>
              </a:lnSpc>
            </a:pPr>
            <a:r>
              <a:rPr lang="en-US" sz="2800" b="1" spc="148" dirty="0">
                <a:solidFill>
                  <a:srgbClr val="10127A"/>
                </a:solidFill>
                <a:latin typeface="Oswald"/>
                <a:hlinkClick r:id="rId4">
                  <a:extLst>
                    <a:ext uri="{A12FA001-AC4F-418D-AE19-62706E023703}">
                      <ahyp:hlinkClr xmlns="" xmlns:ahyp="http://schemas.microsoft.com/office/drawing/2018/hyperlinkcolor" val="tx"/>
                    </a:ext>
                  </a:extLst>
                </a:hlinkClick>
              </a:rPr>
              <a:t>https://www.airbnb.com/</a:t>
            </a:r>
            <a:endParaRPr lang="en-US" sz="2800" b="1" spc="148" dirty="0">
              <a:solidFill>
                <a:srgbClr val="10127A"/>
              </a:solidFill>
              <a:latin typeface="Oswald"/>
            </a:endParaRPr>
          </a:p>
          <a:p>
            <a:pPr>
              <a:lnSpc>
                <a:spcPts val="3920"/>
              </a:lnSpc>
            </a:pPr>
            <a:r>
              <a:rPr lang="en-US" sz="2800" dirty="0">
                <a:latin typeface="Oswald" charset="0"/>
                <a:ea typeface="Oswald" charset="0"/>
                <a:cs typeface="Oswald" charset="0"/>
              </a:rPr>
              <a:t>Please contact a tour operator or assistance companies if you need any assistance with organizing your trip.</a:t>
            </a:r>
            <a:endParaRPr lang="en-US" sz="2800" i="0" spc="148" dirty="0">
              <a:solidFill>
                <a:srgbClr val="150599"/>
              </a:solidFill>
              <a:latin typeface="Oswald" charset="0"/>
              <a:ea typeface="Oswald" charset="0"/>
              <a:cs typeface="Oswald" charset="0"/>
            </a:endParaRPr>
          </a:p>
          <a:p>
            <a:pPr>
              <a:lnSpc>
                <a:spcPts val="3920"/>
              </a:lnSpc>
            </a:pPr>
            <a:endParaRPr lang="en-US" sz="2800" b="1" i="0" spc="148" dirty="0">
              <a:solidFill>
                <a:srgbClr val="150599"/>
              </a:solidFill>
              <a:latin typeface="Oswald"/>
            </a:endParaRPr>
          </a:p>
        </p:txBody>
      </p:sp>
      <p:pic>
        <p:nvPicPr>
          <p:cNvPr id="7" name="Picture 7"/>
          <p:cNvPicPr>
            <a:picLocks noChangeAspect="1"/>
          </p:cNvPicPr>
          <p:nvPr/>
        </p:nvPicPr>
        <p:blipFill>
          <a:blip r:embed="rId5" cstate="print"/>
          <a:srcRect/>
          <a:stretch>
            <a:fillRect/>
          </a:stretch>
        </p:blipFill>
        <p:spPr>
          <a:xfrm rot="5400000">
            <a:off x="6089528" y="1891683"/>
            <a:ext cx="1057275" cy="1057275"/>
          </a:xfrm>
          <a:prstGeom prst="rect">
            <a:avLst/>
          </a:prstGeom>
        </p:spPr>
      </p:pic>
      <p:pic>
        <p:nvPicPr>
          <p:cNvPr id="8" name="Picture 8"/>
          <p:cNvPicPr>
            <a:picLocks noChangeAspect="1"/>
          </p:cNvPicPr>
          <p:nvPr/>
        </p:nvPicPr>
        <p:blipFill>
          <a:blip r:embed="rId5" cstate="print"/>
          <a:srcRect/>
          <a:stretch>
            <a:fillRect/>
          </a:stretch>
        </p:blipFill>
        <p:spPr>
          <a:xfrm rot="5400000">
            <a:off x="5954651" y="5954369"/>
            <a:ext cx="1057275" cy="1057275"/>
          </a:xfrm>
          <a:prstGeom prst="rect">
            <a:avLst/>
          </a:prstGeom>
        </p:spPr>
      </p:pic>
      <p:sp>
        <p:nvSpPr>
          <p:cNvPr id="9" name="TextBox 9"/>
          <p:cNvSpPr txBox="1"/>
          <p:nvPr/>
        </p:nvSpPr>
        <p:spPr>
          <a:xfrm>
            <a:off x="7442077" y="5828981"/>
            <a:ext cx="12007972" cy="1308050"/>
          </a:xfrm>
          <a:prstGeom prst="rect">
            <a:avLst/>
          </a:prstGeom>
        </p:spPr>
        <p:txBody>
          <a:bodyPr lIns="0" tIns="0" rIns="0" bIns="0" rtlCol="0" anchor="t">
            <a:spAutoFit/>
          </a:bodyPr>
          <a:lstStyle/>
          <a:p>
            <a:pPr>
              <a:lnSpc>
                <a:spcPts val="5120"/>
              </a:lnSpc>
            </a:pPr>
            <a:r>
              <a:rPr lang="en-US" sz="3199" b="1" spc="127" dirty="0">
                <a:solidFill>
                  <a:srgbClr val="FFFFFF"/>
                </a:solidFill>
                <a:latin typeface="Oswald"/>
              </a:rPr>
              <a:t>ACCOMMODATION OPTIONS IF YOU </a:t>
            </a:r>
            <a:br>
              <a:rPr lang="en-US" sz="3199" b="1" spc="127" dirty="0">
                <a:solidFill>
                  <a:srgbClr val="FFFFFF"/>
                </a:solidFill>
                <a:latin typeface="Oswald"/>
              </a:rPr>
            </a:br>
            <a:r>
              <a:rPr lang="en-US" sz="3199" b="1" spc="127" dirty="0">
                <a:solidFill>
                  <a:srgbClr val="FFFFFF"/>
                </a:solidFill>
                <a:latin typeface="Oswald"/>
              </a:rPr>
              <a:t>ARE COMING FOR INPATIENT  ADMISSION</a:t>
            </a:r>
          </a:p>
        </p:txBody>
      </p:sp>
      <p:sp>
        <p:nvSpPr>
          <p:cNvPr id="10" name="TextBox 10"/>
          <p:cNvSpPr txBox="1"/>
          <p:nvPr/>
        </p:nvSpPr>
        <p:spPr>
          <a:xfrm>
            <a:off x="6067757" y="7531512"/>
            <a:ext cx="11684122" cy="1000274"/>
          </a:xfrm>
          <a:prstGeom prst="rect">
            <a:avLst/>
          </a:prstGeom>
        </p:spPr>
        <p:txBody>
          <a:bodyPr lIns="0" tIns="0" rIns="0" bIns="0" rtlCol="0" anchor="t">
            <a:spAutoFit/>
          </a:bodyPr>
          <a:lstStyle/>
          <a:p>
            <a:pPr>
              <a:lnSpc>
                <a:spcPts val="3919"/>
              </a:lnSpc>
            </a:pPr>
            <a:r>
              <a:rPr lang="en-US" sz="2800" b="1" i="0" spc="148" dirty="0">
                <a:solidFill>
                  <a:srgbClr val="150599"/>
                </a:solidFill>
                <a:latin typeface="Oswald"/>
              </a:rPr>
              <a:t>Contact a specialist from a health facility for information about your accommodation. Please do not forget to do it in advance. </a:t>
            </a:r>
          </a:p>
        </p:txBody>
      </p:sp>
      <p:sp>
        <p:nvSpPr>
          <p:cNvPr id="11" name="TextBox 11"/>
          <p:cNvSpPr txBox="1"/>
          <p:nvPr/>
        </p:nvSpPr>
        <p:spPr>
          <a:xfrm>
            <a:off x="17290293" y="170641"/>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15</a:t>
            </a:r>
          </a:p>
        </p:txBody>
      </p:sp>
      <p:pic>
        <p:nvPicPr>
          <p:cNvPr id="12" name="Picture 2"/>
          <p:cNvPicPr>
            <a:picLocks noChangeAspect="1" noChangeArrowheads="1"/>
          </p:cNvPicPr>
          <p:nvPr/>
        </p:nvPicPr>
        <p:blipFill>
          <a:blip r:embed="rId6" cstate="print"/>
          <a:srcRect/>
          <a:stretch>
            <a:fillRect/>
          </a:stretch>
        </p:blipFill>
        <p:spPr bwMode="auto">
          <a:xfrm>
            <a:off x="0" y="0"/>
            <a:ext cx="5284326"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1590179"/>
          </a:xfrm>
          <a:prstGeom prst="rect">
            <a:avLst/>
          </a:prstGeom>
        </p:spPr>
        <p:txBody>
          <a:bodyPr lIns="0" tIns="0" rIns="0" bIns="0" rtlCol="0" anchor="t">
            <a:spAutoFit/>
          </a:bodyPr>
          <a:lstStyle/>
          <a:p>
            <a:pPr algn="ctr">
              <a:lnSpc>
                <a:spcPts val="12439"/>
              </a:lnSpc>
            </a:pPr>
            <a:r>
              <a:rPr lang="en-US" sz="10031" b="1" spc="722" dirty="0">
                <a:solidFill>
                  <a:srgbClr val="FFFFFF"/>
                </a:solidFill>
                <a:latin typeface="Oswald"/>
              </a:rPr>
              <a:t>STEP </a:t>
            </a:r>
            <a:r>
              <a:rPr lang="en-US" sz="10031" b="1" i="0" spc="722" dirty="0">
                <a:solidFill>
                  <a:srgbClr val="FFFFFF"/>
                </a:solidFill>
                <a:latin typeface="Oswald"/>
              </a:rPr>
              <a:t>IV</a:t>
            </a:r>
          </a:p>
        </p:txBody>
      </p:sp>
      <p:sp>
        <p:nvSpPr>
          <p:cNvPr id="5" name="TextBox 5"/>
          <p:cNvSpPr txBox="1"/>
          <p:nvPr/>
        </p:nvSpPr>
        <p:spPr>
          <a:xfrm>
            <a:off x="414831" y="5108597"/>
            <a:ext cx="17458337" cy="859210"/>
          </a:xfrm>
          <a:prstGeom prst="rect">
            <a:avLst/>
          </a:prstGeom>
        </p:spPr>
        <p:txBody>
          <a:bodyPr lIns="0" tIns="0" rIns="0" bIns="0" rtlCol="0" anchor="t">
            <a:spAutoFit/>
          </a:bodyPr>
          <a:lstStyle/>
          <a:p>
            <a:pPr algn="ctr">
              <a:lnSpc>
                <a:spcPts val="6720"/>
              </a:lnSpc>
            </a:pPr>
            <a:r>
              <a:rPr lang="en-US" sz="6600" b="1" i="0" spc="508" dirty="0">
                <a:solidFill>
                  <a:srgbClr val="D9D9D9"/>
                </a:solidFill>
                <a:latin typeface="Oswald"/>
              </a:rPr>
              <a:t>APPLY FOR A RUSSIAN VISA</a:t>
            </a:r>
          </a:p>
        </p:txBody>
      </p:sp>
      <p:sp>
        <p:nvSpPr>
          <p:cNvPr id="6" name="TextBox 6"/>
          <p:cNvSpPr txBox="1"/>
          <p:nvPr/>
        </p:nvSpPr>
        <p:spPr>
          <a:xfrm>
            <a:off x="17290293" y="163993"/>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43736"/>
        </a:solidFill>
        <a:effectLst/>
      </p:bgPr>
    </p:bg>
    <p:spTree>
      <p:nvGrpSpPr>
        <p:cNvPr id="1" name=""/>
        <p:cNvGrpSpPr/>
        <p:nvPr/>
      </p:nvGrpSpPr>
      <p:grpSpPr>
        <a:xfrm>
          <a:off x="0" y="0"/>
          <a:ext cx="0" cy="0"/>
          <a:chOff x="0" y="0"/>
          <a:chExt cx="0" cy="0"/>
        </a:xfrm>
      </p:grpSpPr>
      <p:sp>
        <p:nvSpPr>
          <p:cNvPr id="2" name="AutoShape 2"/>
          <p:cNvSpPr/>
          <p:nvPr/>
        </p:nvSpPr>
        <p:spPr>
          <a:xfrm>
            <a:off x="6172198" y="3641725"/>
            <a:ext cx="6019801" cy="6645275"/>
          </a:xfrm>
          <a:prstGeom prst="rect">
            <a:avLst/>
          </a:prstGeom>
          <a:solidFill>
            <a:srgbClr val="A6A6A6"/>
          </a:solidFill>
        </p:spPr>
      </p:sp>
      <p:sp>
        <p:nvSpPr>
          <p:cNvPr id="3" name="TextBox 3"/>
          <p:cNvSpPr txBox="1"/>
          <p:nvPr/>
        </p:nvSpPr>
        <p:spPr>
          <a:xfrm>
            <a:off x="6795964" y="3849976"/>
            <a:ext cx="4509872" cy="1731243"/>
          </a:xfrm>
          <a:prstGeom prst="rect">
            <a:avLst/>
          </a:prstGeom>
        </p:spPr>
        <p:txBody>
          <a:bodyPr lIns="0" tIns="0" rIns="0" bIns="0" rtlCol="0" anchor="t">
            <a:spAutoFit/>
          </a:bodyPr>
          <a:lstStyle/>
          <a:p>
            <a:pPr algn="ctr">
              <a:lnSpc>
                <a:spcPts val="4480"/>
              </a:lnSpc>
            </a:pPr>
            <a:r>
              <a:rPr lang="en-US" sz="2800" b="0" i="0" spc="112" dirty="0">
                <a:solidFill>
                  <a:srgbClr val="150599"/>
                </a:solidFill>
                <a:latin typeface="Oswald"/>
              </a:rPr>
              <a:t>BUSINESS</a:t>
            </a:r>
          </a:p>
          <a:p>
            <a:pPr algn="ctr">
              <a:lnSpc>
                <a:spcPts val="4480"/>
              </a:lnSpc>
            </a:pPr>
            <a:r>
              <a:rPr lang="en-US" sz="2800" b="0" i="0" spc="112" dirty="0">
                <a:solidFill>
                  <a:srgbClr val="FFFFFF"/>
                </a:solidFill>
                <a:latin typeface="Oswald"/>
              </a:rPr>
              <a:t>PURPOSE OF VISIT: MEDICAL TREATMENT </a:t>
            </a:r>
          </a:p>
        </p:txBody>
      </p:sp>
      <p:sp>
        <p:nvSpPr>
          <p:cNvPr id="4" name="TextBox 4"/>
          <p:cNvSpPr txBox="1"/>
          <p:nvPr/>
        </p:nvSpPr>
        <p:spPr>
          <a:xfrm>
            <a:off x="7020142" y="6002202"/>
            <a:ext cx="4323914" cy="4154984"/>
          </a:xfrm>
          <a:prstGeom prst="rect">
            <a:avLst/>
          </a:prstGeom>
        </p:spPr>
        <p:txBody>
          <a:bodyPr wrap="square" lIns="0" tIns="0" rIns="0" bIns="0" rtlCol="0" anchor="t">
            <a:spAutoFit/>
          </a:bodyPr>
          <a:lstStyle/>
          <a:p>
            <a:pPr>
              <a:lnSpc>
                <a:spcPts val="3569"/>
              </a:lnSpc>
            </a:pPr>
            <a:r>
              <a:rPr lang="en-US" sz="2800" b="1" dirty="0">
                <a:solidFill>
                  <a:srgbClr val="C00000"/>
                </a:solidFill>
                <a:latin typeface="Oswald" charset="0"/>
                <a:ea typeface="Oswald" charset="0"/>
                <a:cs typeface="Oswald" charset="0"/>
              </a:rPr>
              <a:t>The period of validity</a:t>
            </a:r>
            <a:r>
              <a:rPr lang="en-US" sz="2800" b="1" i="0" spc="29" dirty="0">
                <a:solidFill>
                  <a:srgbClr val="C00000"/>
                </a:solidFill>
                <a:latin typeface="Oswald" charset="0"/>
                <a:ea typeface="Oswald" charset="0"/>
                <a:cs typeface="Oswald" charset="0"/>
              </a:rPr>
              <a:t>: </a:t>
            </a:r>
            <a:r>
              <a:rPr lang="en-US" sz="2800" b="1" spc="29" dirty="0">
                <a:solidFill>
                  <a:srgbClr val="C00000"/>
                </a:solidFill>
                <a:latin typeface="Oswald" charset="0"/>
                <a:ea typeface="Oswald" charset="0"/>
                <a:cs typeface="Oswald" charset="0"/>
              </a:rPr>
              <a:t>up to </a:t>
            </a:r>
            <a:r>
              <a:rPr lang="en-US" sz="2800" b="1" i="0" spc="29" dirty="0">
                <a:solidFill>
                  <a:srgbClr val="C00000"/>
                </a:solidFill>
                <a:latin typeface="Oswald" charset="0"/>
                <a:ea typeface="Oswald" charset="0"/>
                <a:cs typeface="Oswald" charset="0"/>
              </a:rPr>
              <a:t>90 days</a:t>
            </a:r>
          </a:p>
          <a:p>
            <a:pPr>
              <a:lnSpc>
                <a:spcPts val="3569"/>
              </a:lnSpc>
            </a:pPr>
            <a:r>
              <a:rPr lang="en-US" sz="2400" b="0" i="0" spc="29" dirty="0">
                <a:solidFill>
                  <a:srgbClr val="252827"/>
                </a:solidFill>
                <a:latin typeface="Oswald"/>
              </a:rPr>
              <a:t>For those who visit </a:t>
            </a:r>
            <a:r>
              <a:rPr lang="en-US" sz="2400" spc="29" dirty="0">
                <a:solidFill>
                  <a:srgbClr val="252827"/>
                </a:solidFill>
                <a:latin typeface="Oswald"/>
              </a:rPr>
              <a:t>R</a:t>
            </a:r>
            <a:r>
              <a:rPr lang="en-US" sz="2400" b="0" i="0" spc="29" dirty="0">
                <a:solidFill>
                  <a:srgbClr val="252827"/>
                </a:solidFill>
                <a:latin typeface="Oswald"/>
              </a:rPr>
              <a:t>ussia for medical treatment, health check</a:t>
            </a:r>
            <a:r>
              <a:rPr lang="en-US" sz="2400" spc="29" dirty="0">
                <a:solidFill>
                  <a:srgbClr val="252827"/>
                </a:solidFill>
                <a:latin typeface="Oswald"/>
              </a:rPr>
              <a:t>-ups, medical advice with </a:t>
            </a:r>
            <a:r>
              <a:rPr lang="en-US" sz="2400" b="0" i="0" spc="29" dirty="0">
                <a:solidFill>
                  <a:srgbClr val="252827"/>
                </a:solidFill>
                <a:latin typeface="Oswald"/>
              </a:rPr>
              <a:t>official invitation </a:t>
            </a:r>
            <a:r>
              <a:rPr lang="en-US" sz="2400" spc="29" dirty="0">
                <a:solidFill>
                  <a:srgbClr val="252827"/>
                </a:solidFill>
                <a:latin typeface="Oswald"/>
              </a:rPr>
              <a:t>obtained </a:t>
            </a:r>
            <a:r>
              <a:rPr lang="en-US" sz="2400" b="0" i="0" spc="29" dirty="0">
                <a:solidFill>
                  <a:srgbClr val="252827"/>
                </a:solidFill>
                <a:latin typeface="Oswald"/>
              </a:rPr>
              <a:t>from a health facility (except target tourism for the purpose of treatment </a:t>
            </a:r>
            <a:r>
              <a:rPr lang="en-US" sz="2400" spc="29" dirty="0">
                <a:solidFill>
                  <a:srgbClr val="252827"/>
                </a:solidFill>
                <a:latin typeface="Oswald"/>
              </a:rPr>
              <a:t>and critical care).</a:t>
            </a:r>
            <a:endParaRPr lang="en-US" sz="2400" b="0" i="0" spc="29" dirty="0">
              <a:solidFill>
                <a:srgbClr val="252827"/>
              </a:solidFill>
              <a:latin typeface="Oswald"/>
            </a:endParaRPr>
          </a:p>
        </p:txBody>
      </p:sp>
      <p:sp>
        <p:nvSpPr>
          <p:cNvPr id="5" name="AutoShape 5"/>
          <p:cNvSpPr/>
          <p:nvPr/>
        </p:nvSpPr>
        <p:spPr>
          <a:xfrm>
            <a:off x="-3116" y="3641725"/>
            <a:ext cx="6175315" cy="6645275"/>
          </a:xfrm>
          <a:prstGeom prst="rect">
            <a:avLst/>
          </a:prstGeom>
          <a:solidFill>
            <a:srgbClr val="D9D9D9"/>
          </a:solidFill>
        </p:spPr>
      </p:sp>
      <p:sp>
        <p:nvSpPr>
          <p:cNvPr id="7" name="AutoShape 7"/>
          <p:cNvSpPr/>
          <p:nvPr/>
        </p:nvSpPr>
        <p:spPr>
          <a:xfrm>
            <a:off x="12191998" y="3641725"/>
            <a:ext cx="6096001" cy="6645275"/>
          </a:xfrm>
          <a:prstGeom prst="rect">
            <a:avLst/>
          </a:prstGeom>
          <a:solidFill>
            <a:srgbClr val="D9D9D9"/>
          </a:solidFill>
        </p:spPr>
      </p:sp>
      <p:sp>
        <p:nvSpPr>
          <p:cNvPr id="8" name="TextBox 8"/>
          <p:cNvSpPr txBox="1"/>
          <p:nvPr/>
        </p:nvSpPr>
        <p:spPr>
          <a:xfrm>
            <a:off x="152400" y="1192368"/>
            <a:ext cx="18407154" cy="2128788"/>
          </a:xfrm>
          <a:prstGeom prst="rect">
            <a:avLst/>
          </a:prstGeom>
        </p:spPr>
        <p:txBody>
          <a:bodyPr wrap="square" lIns="0" tIns="0" rIns="0" bIns="0" rtlCol="0" anchor="t">
            <a:spAutoFit/>
          </a:bodyPr>
          <a:lstStyle/>
          <a:p>
            <a:pPr algn="ctr">
              <a:lnSpc>
                <a:spcPts val="8319"/>
              </a:lnSpc>
            </a:pPr>
            <a:r>
              <a:rPr lang="en-US" sz="6200" b="1" i="0" spc="422" dirty="0">
                <a:solidFill>
                  <a:srgbClr val="FFFFFF"/>
                </a:solidFill>
                <a:latin typeface="Oswald"/>
              </a:rPr>
              <a:t>WHAT TYPES OF RUSSIAN VISAS ARE THERE?*</a:t>
            </a:r>
          </a:p>
        </p:txBody>
      </p:sp>
      <p:pic>
        <p:nvPicPr>
          <p:cNvPr id="9" name="Picture 9"/>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0" name="Picture 10"/>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11" name="TextBox 11"/>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1</a:t>
            </a:r>
            <a:r>
              <a:rPr lang="ru-RU" sz="2400" b="1" dirty="0">
                <a:solidFill>
                  <a:srgbClr val="FFFFFF"/>
                </a:solidFill>
                <a:latin typeface="Oswald"/>
              </a:rPr>
              <a:t>7</a:t>
            </a:r>
            <a:endParaRPr lang="en-US" sz="2400" b="1" dirty="0">
              <a:solidFill>
                <a:srgbClr val="FFFFFF"/>
              </a:solidFill>
              <a:latin typeface="Oswald"/>
            </a:endParaRPr>
          </a:p>
        </p:txBody>
      </p:sp>
      <p:sp>
        <p:nvSpPr>
          <p:cNvPr id="12" name="TextBox 12"/>
          <p:cNvSpPr txBox="1"/>
          <p:nvPr/>
        </p:nvSpPr>
        <p:spPr>
          <a:xfrm>
            <a:off x="613605" y="3695700"/>
            <a:ext cx="4509872" cy="1731243"/>
          </a:xfrm>
          <a:prstGeom prst="rect">
            <a:avLst/>
          </a:prstGeom>
        </p:spPr>
        <p:txBody>
          <a:bodyPr lIns="0" tIns="0" rIns="0" bIns="0" rtlCol="0" anchor="t">
            <a:spAutoFit/>
          </a:bodyPr>
          <a:lstStyle/>
          <a:p>
            <a:pPr algn="ctr">
              <a:lnSpc>
                <a:spcPts val="4480"/>
              </a:lnSpc>
            </a:pPr>
            <a:r>
              <a:rPr lang="en-US" sz="2800" i="0" spc="112" dirty="0">
                <a:solidFill>
                  <a:srgbClr val="150599"/>
                </a:solidFill>
                <a:latin typeface="Oswald"/>
              </a:rPr>
              <a:t>TOURIST </a:t>
            </a:r>
          </a:p>
          <a:p>
            <a:pPr algn="ctr">
              <a:lnSpc>
                <a:spcPts val="4480"/>
              </a:lnSpc>
            </a:pPr>
            <a:r>
              <a:rPr lang="en-US" sz="2800" spc="112" dirty="0">
                <a:solidFill>
                  <a:srgbClr val="545454"/>
                </a:solidFill>
                <a:latin typeface="Oswald"/>
              </a:rPr>
              <a:t>PURPOSE OF VISIT</a:t>
            </a:r>
            <a:r>
              <a:rPr lang="en-US" sz="2800" i="0" spc="112" dirty="0">
                <a:solidFill>
                  <a:srgbClr val="545454"/>
                </a:solidFill>
                <a:latin typeface="Oswald"/>
              </a:rPr>
              <a:t>: TARGET TOURISM</a:t>
            </a:r>
          </a:p>
        </p:txBody>
      </p:sp>
      <p:sp>
        <p:nvSpPr>
          <p:cNvPr id="14" name="TextBox 14"/>
          <p:cNvSpPr txBox="1"/>
          <p:nvPr/>
        </p:nvSpPr>
        <p:spPr>
          <a:xfrm>
            <a:off x="13078162" y="3774109"/>
            <a:ext cx="4509872" cy="1731243"/>
          </a:xfrm>
          <a:prstGeom prst="rect">
            <a:avLst/>
          </a:prstGeom>
        </p:spPr>
        <p:txBody>
          <a:bodyPr lIns="0" tIns="0" rIns="0" bIns="0" rtlCol="0" anchor="t">
            <a:spAutoFit/>
          </a:bodyPr>
          <a:lstStyle/>
          <a:p>
            <a:pPr algn="ctr">
              <a:lnSpc>
                <a:spcPts val="4480"/>
              </a:lnSpc>
            </a:pPr>
            <a:r>
              <a:rPr lang="en-US" sz="2800" i="0" spc="112" dirty="0">
                <a:solidFill>
                  <a:srgbClr val="150599"/>
                </a:solidFill>
                <a:latin typeface="Oswald"/>
              </a:rPr>
              <a:t>PRIVATE</a:t>
            </a:r>
          </a:p>
          <a:p>
            <a:pPr algn="ctr">
              <a:lnSpc>
                <a:spcPts val="4480"/>
              </a:lnSpc>
            </a:pPr>
            <a:r>
              <a:rPr lang="en-US" sz="2800" spc="112" dirty="0">
                <a:solidFill>
                  <a:srgbClr val="545454"/>
                </a:solidFill>
                <a:latin typeface="Oswald"/>
              </a:rPr>
              <a:t>PURPOSE OF VISIT</a:t>
            </a:r>
            <a:r>
              <a:rPr lang="en-US" sz="2800" i="0" spc="112" dirty="0">
                <a:solidFill>
                  <a:srgbClr val="545454"/>
                </a:solidFill>
                <a:latin typeface="Oswald"/>
              </a:rPr>
              <a:t>: </a:t>
            </a:r>
          </a:p>
          <a:p>
            <a:pPr algn="ctr">
              <a:lnSpc>
                <a:spcPts val="4480"/>
              </a:lnSpc>
            </a:pPr>
            <a:r>
              <a:rPr lang="en-US" sz="2800" spc="112" dirty="0">
                <a:solidFill>
                  <a:srgbClr val="545454"/>
                </a:solidFill>
                <a:latin typeface="Oswald"/>
              </a:rPr>
              <a:t>SPECIAL CASES</a:t>
            </a:r>
            <a:endParaRPr lang="en-US" sz="2800" i="0" spc="112" dirty="0">
              <a:solidFill>
                <a:srgbClr val="545454"/>
              </a:solidFill>
              <a:latin typeface="Oswald"/>
            </a:endParaRPr>
          </a:p>
        </p:txBody>
      </p:sp>
      <p:sp>
        <p:nvSpPr>
          <p:cNvPr id="15" name="TextBox 15"/>
          <p:cNvSpPr txBox="1"/>
          <p:nvPr/>
        </p:nvSpPr>
        <p:spPr>
          <a:xfrm>
            <a:off x="709480" y="5981700"/>
            <a:ext cx="4318122" cy="3231654"/>
          </a:xfrm>
          <a:prstGeom prst="rect">
            <a:avLst/>
          </a:prstGeom>
        </p:spPr>
        <p:txBody>
          <a:bodyPr lIns="0" tIns="0" rIns="0" bIns="0" rtlCol="0" anchor="t">
            <a:spAutoFit/>
          </a:bodyPr>
          <a:lstStyle/>
          <a:p>
            <a:pPr>
              <a:lnSpc>
                <a:spcPts val="3569"/>
              </a:lnSpc>
            </a:pPr>
            <a:r>
              <a:rPr lang="en-US" sz="2800" b="1" dirty="0">
                <a:solidFill>
                  <a:srgbClr val="C00000"/>
                </a:solidFill>
                <a:latin typeface="Oswald" charset="0"/>
                <a:ea typeface="Oswald" charset="0"/>
                <a:cs typeface="Oswald" charset="0"/>
              </a:rPr>
              <a:t>The period of validity</a:t>
            </a:r>
            <a:r>
              <a:rPr lang="en-US" sz="2800" b="1" spc="29" dirty="0">
                <a:solidFill>
                  <a:srgbClr val="C00000"/>
                </a:solidFill>
                <a:latin typeface="Oswald" charset="0"/>
                <a:ea typeface="Oswald" charset="0"/>
                <a:cs typeface="Oswald" charset="0"/>
              </a:rPr>
              <a:t>: up to 30 days</a:t>
            </a:r>
          </a:p>
          <a:p>
            <a:pPr>
              <a:lnSpc>
                <a:spcPts val="3569"/>
              </a:lnSpc>
            </a:pPr>
            <a:endParaRPr lang="en-US" sz="2800" b="1" i="0" spc="29" dirty="0">
              <a:solidFill>
                <a:srgbClr val="252827"/>
              </a:solidFill>
              <a:latin typeface="Oswald"/>
            </a:endParaRPr>
          </a:p>
          <a:p>
            <a:pPr>
              <a:lnSpc>
                <a:spcPts val="3569"/>
              </a:lnSpc>
            </a:pPr>
            <a:r>
              <a:rPr lang="en-US" sz="2400" b="0" i="0" spc="29" dirty="0">
                <a:solidFill>
                  <a:srgbClr val="252827"/>
                </a:solidFill>
                <a:latin typeface="Oswald"/>
              </a:rPr>
              <a:t>For those who visit Russia for tourism purposes on a specialized tour for health check-ups or medical consultations</a:t>
            </a:r>
          </a:p>
        </p:txBody>
      </p:sp>
      <p:sp>
        <p:nvSpPr>
          <p:cNvPr id="17" name="TextBox 17"/>
          <p:cNvSpPr txBox="1"/>
          <p:nvPr/>
        </p:nvSpPr>
        <p:spPr>
          <a:xfrm>
            <a:off x="12972171" y="5670246"/>
            <a:ext cx="4318122" cy="2308324"/>
          </a:xfrm>
          <a:prstGeom prst="rect">
            <a:avLst/>
          </a:prstGeom>
        </p:spPr>
        <p:txBody>
          <a:bodyPr lIns="0" tIns="0" rIns="0" bIns="0" rtlCol="0" anchor="t">
            <a:spAutoFit/>
          </a:bodyPr>
          <a:lstStyle/>
          <a:p>
            <a:pPr>
              <a:lnSpc>
                <a:spcPts val="3569"/>
              </a:lnSpc>
            </a:pPr>
            <a:r>
              <a:rPr lang="en-US" sz="2800" b="1" dirty="0">
                <a:solidFill>
                  <a:srgbClr val="C00000"/>
                </a:solidFill>
                <a:latin typeface="Oswald" charset="0"/>
                <a:ea typeface="Oswald" charset="0"/>
                <a:cs typeface="Oswald" charset="0"/>
              </a:rPr>
              <a:t>The period of validity</a:t>
            </a:r>
            <a:r>
              <a:rPr lang="en-US" sz="2800" b="1" spc="29" dirty="0">
                <a:solidFill>
                  <a:srgbClr val="C00000"/>
                </a:solidFill>
                <a:latin typeface="Oswald" charset="0"/>
                <a:ea typeface="Oswald" charset="0"/>
                <a:cs typeface="Oswald" charset="0"/>
              </a:rPr>
              <a:t>: up to 90 days</a:t>
            </a:r>
            <a:endParaRPr lang="en-US" sz="2800" b="1" spc="29" dirty="0">
              <a:solidFill>
                <a:srgbClr val="252827"/>
              </a:solidFill>
              <a:latin typeface="Oswald"/>
            </a:endParaRPr>
          </a:p>
          <a:p>
            <a:pPr>
              <a:lnSpc>
                <a:spcPts val="3569"/>
              </a:lnSpc>
            </a:pPr>
            <a:r>
              <a:rPr lang="en-US" sz="2400" dirty="0">
                <a:latin typeface="Oswald" charset="0"/>
                <a:ea typeface="Oswald" charset="0"/>
                <a:cs typeface="Oswald" charset="0"/>
              </a:rPr>
              <a:t>For those who travel to Russia for emergency medical treatment or to visit a sick relative. </a:t>
            </a:r>
            <a:endParaRPr lang="en-US" sz="2400" b="0" i="0" spc="29" dirty="0">
              <a:solidFill>
                <a:srgbClr val="CD0808"/>
              </a:solidFill>
              <a:latin typeface="Oswald" charset="0"/>
              <a:ea typeface="Oswald" charset="0"/>
              <a:cs typeface="Oswald"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6A6A6"/>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12478020" y="1"/>
            <a:ext cx="5809980" cy="10287000"/>
          </a:xfrm>
          <a:prstGeom prst="rect">
            <a:avLst/>
          </a:prstGeom>
          <a:noFill/>
          <a:ln w="9525">
            <a:noFill/>
            <a:miter lim="800000"/>
            <a:headEnd/>
            <a:tailEnd/>
          </a:ln>
        </p:spPr>
      </p:pic>
      <p:sp>
        <p:nvSpPr>
          <p:cNvPr id="2" name="AutoShape 2"/>
          <p:cNvSpPr/>
          <p:nvPr/>
        </p:nvSpPr>
        <p:spPr>
          <a:xfrm>
            <a:off x="15756" y="0"/>
            <a:ext cx="5524500" cy="10287000"/>
          </a:xfrm>
          <a:prstGeom prst="rect">
            <a:avLst/>
          </a:prstGeom>
          <a:solidFill>
            <a:srgbClr val="A6A6A6"/>
          </a:solidFill>
        </p:spPr>
      </p:sp>
      <p:sp>
        <p:nvSpPr>
          <p:cNvPr id="3" name="TextBox 3"/>
          <p:cNvSpPr txBox="1"/>
          <p:nvPr/>
        </p:nvSpPr>
        <p:spPr>
          <a:xfrm>
            <a:off x="336547" y="170641"/>
            <a:ext cx="12325350" cy="1590179"/>
          </a:xfrm>
          <a:prstGeom prst="rect">
            <a:avLst/>
          </a:prstGeom>
        </p:spPr>
        <p:txBody>
          <a:bodyPr wrap="square" lIns="0" tIns="0" rIns="0" bIns="0" rtlCol="0" anchor="t">
            <a:spAutoFit/>
          </a:bodyPr>
          <a:lstStyle/>
          <a:p>
            <a:pPr algn="l">
              <a:lnSpc>
                <a:spcPts val="6200"/>
              </a:lnSpc>
            </a:pPr>
            <a:r>
              <a:rPr lang="en-US" sz="5000" b="1" spc="100" dirty="0">
                <a:solidFill>
                  <a:srgbClr val="CD0808"/>
                </a:solidFill>
                <a:latin typeface="Oswald"/>
              </a:rPr>
              <a:t>Help </a:t>
            </a:r>
            <a:r>
              <a:rPr lang="en-US" sz="5000" b="1" spc="100">
                <a:solidFill>
                  <a:srgbClr val="CD0808"/>
                </a:solidFill>
                <a:latin typeface="Oswald"/>
              </a:rPr>
              <a:t>with processing </a:t>
            </a:r>
            <a:r>
              <a:rPr lang="en-US" sz="5000" b="1" i="0" spc="100">
                <a:solidFill>
                  <a:srgbClr val="CD0808"/>
                </a:solidFill>
                <a:latin typeface="Oswald"/>
              </a:rPr>
              <a:t>documents </a:t>
            </a:r>
            <a:br>
              <a:rPr lang="en-US" sz="5000" b="1" i="0" spc="100">
                <a:solidFill>
                  <a:srgbClr val="CD0808"/>
                </a:solidFill>
                <a:latin typeface="Oswald"/>
              </a:rPr>
            </a:br>
            <a:r>
              <a:rPr lang="en-US" sz="5000" b="1" i="0" spc="100">
                <a:solidFill>
                  <a:srgbClr val="CD0808"/>
                </a:solidFill>
                <a:latin typeface="Oswald"/>
              </a:rPr>
              <a:t>for </a:t>
            </a:r>
            <a:r>
              <a:rPr lang="en-US" sz="5000" b="1" i="0" spc="100" dirty="0">
                <a:solidFill>
                  <a:srgbClr val="CD0808"/>
                </a:solidFill>
                <a:latin typeface="Oswald"/>
              </a:rPr>
              <a:t>entering </a:t>
            </a:r>
            <a:r>
              <a:rPr lang="en-US" sz="5000" b="1" spc="100" dirty="0">
                <a:solidFill>
                  <a:srgbClr val="CD0808"/>
                </a:solidFill>
                <a:latin typeface="Oswald"/>
              </a:rPr>
              <a:t>R</a:t>
            </a:r>
            <a:r>
              <a:rPr lang="en-US" sz="5000" b="1" i="0" spc="100" dirty="0">
                <a:solidFill>
                  <a:srgbClr val="CD0808"/>
                </a:solidFill>
                <a:latin typeface="Oswald"/>
              </a:rPr>
              <a:t>ussia </a:t>
            </a:r>
          </a:p>
        </p:txBody>
      </p:sp>
      <p:sp>
        <p:nvSpPr>
          <p:cNvPr id="4" name="TextBox 4"/>
          <p:cNvSpPr txBox="1"/>
          <p:nvPr/>
        </p:nvSpPr>
        <p:spPr>
          <a:xfrm>
            <a:off x="1935039" y="2185388"/>
            <a:ext cx="10826872" cy="654025"/>
          </a:xfrm>
          <a:prstGeom prst="rect">
            <a:avLst/>
          </a:prstGeom>
        </p:spPr>
        <p:txBody>
          <a:bodyPr lIns="0" tIns="0" rIns="0" bIns="0" rtlCol="0" anchor="t">
            <a:spAutoFit/>
          </a:bodyPr>
          <a:lstStyle/>
          <a:p>
            <a:pPr>
              <a:lnSpc>
                <a:spcPts val="5120"/>
              </a:lnSpc>
            </a:pPr>
            <a:r>
              <a:rPr lang="en-US" sz="3199" b="1" i="0" spc="127" dirty="0">
                <a:solidFill>
                  <a:srgbClr val="FFFFFF"/>
                </a:solidFill>
                <a:latin typeface="Oswald"/>
              </a:rPr>
              <a:t>GETTING AN OFFICIAL INVITATION</a:t>
            </a:r>
            <a:endParaRPr lang="en-US" sz="3200" b="1" i="0" spc="128" dirty="0">
              <a:solidFill>
                <a:srgbClr val="FFFFFF"/>
              </a:solidFill>
              <a:latin typeface="Oswald"/>
            </a:endParaRPr>
          </a:p>
        </p:txBody>
      </p:sp>
      <p:sp>
        <p:nvSpPr>
          <p:cNvPr id="5" name="TextBox 5"/>
          <p:cNvSpPr txBox="1"/>
          <p:nvPr/>
        </p:nvSpPr>
        <p:spPr>
          <a:xfrm>
            <a:off x="641228" y="3410926"/>
            <a:ext cx="11931772" cy="1500411"/>
          </a:xfrm>
          <a:prstGeom prst="rect">
            <a:avLst/>
          </a:prstGeom>
        </p:spPr>
        <p:txBody>
          <a:bodyPr lIns="0" tIns="0" rIns="0" bIns="0" rtlCol="0" anchor="t">
            <a:spAutoFit/>
          </a:bodyPr>
          <a:lstStyle/>
          <a:p>
            <a:pPr>
              <a:lnSpc>
                <a:spcPts val="3920"/>
              </a:lnSpc>
            </a:pPr>
            <a:r>
              <a:rPr lang="en-US" sz="2800" spc="148" dirty="0">
                <a:solidFill>
                  <a:srgbClr val="150599"/>
                </a:solidFill>
                <a:latin typeface="Oswald"/>
              </a:rPr>
              <a:t>Once you get an approval for treatment, the health facility should obtain an official invitation and submit your documents to the Federal Migration Service of Russia in order to register your migration.</a:t>
            </a:r>
            <a:endParaRPr lang="en-US" sz="2800" b="0" i="0" spc="148" dirty="0">
              <a:solidFill>
                <a:srgbClr val="150599"/>
              </a:solidFill>
              <a:latin typeface="Oswald"/>
            </a:endParaRPr>
          </a:p>
        </p:txBody>
      </p:sp>
      <p:pic>
        <p:nvPicPr>
          <p:cNvPr id="6" name="Picture 6"/>
          <p:cNvPicPr>
            <a:picLocks noChangeAspect="1"/>
          </p:cNvPicPr>
          <p:nvPr/>
        </p:nvPicPr>
        <p:blipFill>
          <a:blip r:embed="rId3" cstate="print"/>
          <a:srcRect/>
          <a:stretch>
            <a:fillRect/>
          </a:stretch>
        </p:blipFill>
        <p:spPr>
          <a:xfrm rot="5400000">
            <a:off x="464282" y="2171213"/>
            <a:ext cx="1057275" cy="1057275"/>
          </a:xfrm>
          <a:prstGeom prst="rect">
            <a:avLst/>
          </a:prstGeom>
        </p:spPr>
      </p:pic>
      <p:pic>
        <p:nvPicPr>
          <p:cNvPr id="7" name="Picture 7"/>
          <p:cNvPicPr>
            <a:picLocks noChangeAspect="1"/>
          </p:cNvPicPr>
          <p:nvPr/>
        </p:nvPicPr>
        <p:blipFill>
          <a:blip r:embed="rId3" cstate="print"/>
          <a:srcRect/>
          <a:stretch>
            <a:fillRect/>
          </a:stretch>
        </p:blipFill>
        <p:spPr>
          <a:xfrm rot="5400000">
            <a:off x="438695" y="5913849"/>
            <a:ext cx="1057275" cy="1057275"/>
          </a:xfrm>
          <a:prstGeom prst="rect">
            <a:avLst/>
          </a:prstGeom>
        </p:spPr>
      </p:pic>
      <p:sp>
        <p:nvSpPr>
          <p:cNvPr id="8" name="TextBox 8"/>
          <p:cNvSpPr txBox="1"/>
          <p:nvPr/>
        </p:nvSpPr>
        <p:spPr>
          <a:xfrm>
            <a:off x="657161" y="7511406"/>
            <a:ext cx="11684122" cy="1000274"/>
          </a:xfrm>
          <a:prstGeom prst="rect">
            <a:avLst/>
          </a:prstGeom>
        </p:spPr>
        <p:txBody>
          <a:bodyPr lIns="0" tIns="0" rIns="0" bIns="0" rtlCol="0" anchor="t">
            <a:spAutoFit/>
          </a:bodyPr>
          <a:lstStyle/>
          <a:p>
            <a:pPr>
              <a:lnSpc>
                <a:spcPts val="3919"/>
              </a:lnSpc>
            </a:pPr>
            <a:r>
              <a:rPr lang="en-US" sz="2800" spc="148" dirty="0">
                <a:solidFill>
                  <a:srgbClr val="150599"/>
                </a:solidFill>
                <a:latin typeface="Oswald"/>
              </a:rPr>
              <a:t>In case you need additional help with applying for a Russian visa, you can contact travel agencies or travel assistance companies. </a:t>
            </a:r>
            <a:endParaRPr lang="en-US" sz="2799" b="0" i="0" spc="148" dirty="0">
              <a:solidFill>
                <a:srgbClr val="150599"/>
              </a:solidFill>
              <a:latin typeface="Oswald"/>
            </a:endParaRPr>
          </a:p>
        </p:txBody>
      </p:sp>
      <p:sp>
        <p:nvSpPr>
          <p:cNvPr id="10" name="TextBox 10"/>
          <p:cNvSpPr txBox="1"/>
          <p:nvPr/>
        </p:nvSpPr>
        <p:spPr>
          <a:xfrm>
            <a:off x="17290293" y="170641"/>
            <a:ext cx="997707" cy="405765"/>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18</a:t>
            </a:r>
            <a:endParaRPr lang="en-US" sz="2400" b="1" dirty="0">
              <a:solidFill>
                <a:srgbClr val="FFFFFF"/>
              </a:solidFill>
              <a:latin typeface="Oswald"/>
            </a:endParaRPr>
          </a:p>
        </p:txBody>
      </p:sp>
      <p:sp>
        <p:nvSpPr>
          <p:cNvPr id="11" name="TextBox 11"/>
          <p:cNvSpPr txBox="1"/>
          <p:nvPr/>
        </p:nvSpPr>
        <p:spPr>
          <a:xfrm>
            <a:off x="1791306" y="5630098"/>
            <a:ext cx="10826872" cy="1308050"/>
          </a:xfrm>
          <a:prstGeom prst="rect">
            <a:avLst/>
          </a:prstGeom>
        </p:spPr>
        <p:txBody>
          <a:bodyPr lIns="0" tIns="0" rIns="0" bIns="0" rtlCol="0" anchor="t">
            <a:spAutoFit/>
          </a:bodyPr>
          <a:lstStyle/>
          <a:p>
            <a:pPr>
              <a:lnSpc>
                <a:spcPts val="5120"/>
              </a:lnSpc>
            </a:pPr>
            <a:r>
              <a:rPr lang="en-US" sz="3200" b="1" spc="128" dirty="0">
                <a:solidFill>
                  <a:srgbClr val="FFFFFF"/>
                </a:solidFill>
                <a:latin typeface="Oswald"/>
              </a:rPr>
              <a:t>APPLYING THROUGH TRAVEL AGENCIES </a:t>
            </a:r>
          </a:p>
          <a:p>
            <a:pPr>
              <a:lnSpc>
                <a:spcPts val="5120"/>
              </a:lnSpc>
            </a:pPr>
            <a:r>
              <a:rPr lang="en-US" sz="3200" b="1" spc="128" dirty="0">
                <a:solidFill>
                  <a:srgbClr val="FFFFFF"/>
                </a:solidFill>
                <a:latin typeface="Oswald"/>
              </a:rPr>
              <a:t>OR TRAVEL ASSISTANCE COMPANIES </a:t>
            </a:r>
            <a:endParaRPr lang="en-US" sz="3200" b="1" i="0" spc="128" dirty="0">
              <a:solidFill>
                <a:srgbClr val="FFFFFF"/>
              </a:solidFill>
              <a:latin typeface="Oswa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3180358"/>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STEP V</a:t>
            </a:r>
          </a:p>
          <a:p>
            <a:pPr algn="ctr">
              <a:lnSpc>
                <a:spcPts val="12439"/>
              </a:lnSpc>
            </a:pPr>
            <a:endParaRPr lang="en-US" sz="10031" b="1" i="0" spc="722" dirty="0">
              <a:solidFill>
                <a:srgbClr val="FFFFFF"/>
              </a:solidFill>
              <a:latin typeface="Oswald"/>
            </a:endParaRPr>
          </a:p>
        </p:txBody>
      </p:sp>
      <p:sp>
        <p:nvSpPr>
          <p:cNvPr id="5" name="TextBox 5"/>
          <p:cNvSpPr txBox="1"/>
          <p:nvPr/>
        </p:nvSpPr>
        <p:spPr>
          <a:xfrm>
            <a:off x="533400" y="5568051"/>
            <a:ext cx="17458337" cy="1718419"/>
          </a:xfrm>
          <a:prstGeom prst="rect">
            <a:avLst/>
          </a:prstGeom>
        </p:spPr>
        <p:txBody>
          <a:bodyPr lIns="0" tIns="0" rIns="0" bIns="0" rtlCol="0" anchor="t">
            <a:spAutoFit/>
          </a:bodyPr>
          <a:lstStyle/>
          <a:p>
            <a:pPr algn="ctr">
              <a:lnSpc>
                <a:spcPts val="6719"/>
              </a:lnSpc>
            </a:pPr>
            <a:r>
              <a:rPr lang="en-US" sz="4200" b="1" i="0" spc="508" dirty="0">
                <a:solidFill>
                  <a:srgbClr val="CD0808"/>
                </a:solidFill>
                <a:latin typeface="Oswald"/>
              </a:rPr>
              <a:t>WELCOME TO RUSSIA!</a:t>
            </a:r>
          </a:p>
          <a:p>
            <a:pPr algn="ctr">
              <a:lnSpc>
                <a:spcPts val="6720"/>
              </a:lnSpc>
            </a:pPr>
            <a:r>
              <a:rPr lang="en-US" sz="4200" b="1" spc="508" dirty="0">
                <a:solidFill>
                  <a:srgbClr val="D9D9D9"/>
                </a:solidFill>
                <a:latin typeface="Oswald"/>
              </a:rPr>
              <a:t>EMERGENCY TELEPHONE NUMBERS</a:t>
            </a:r>
            <a:endParaRPr lang="en-US" sz="4200" b="1" i="0" spc="508" dirty="0">
              <a:solidFill>
                <a:srgbClr val="D9D9D9"/>
              </a:solidFill>
              <a:latin typeface="Oswald"/>
            </a:endParaRPr>
          </a:p>
        </p:txBody>
      </p:sp>
      <p:sp>
        <p:nvSpPr>
          <p:cNvPr id="6" name="TextBox 6"/>
          <p:cNvSpPr txBox="1"/>
          <p:nvPr/>
        </p:nvSpPr>
        <p:spPr>
          <a:xfrm>
            <a:off x="17290293" y="106843"/>
            <a:ext cx="997707" cy="405765"/>
          </a:xfrm>
          <a:prstGeom prst="rect">
            <a:avLst/>
          </a:prstGeom>
        </p:spPr>
        <p:txBody>
          <a:bodyPr lIns="0" tIns="0" rIns="0" bIns="0" rtlCol="0" anchor="t">
            <a:spAutoFit/>
          </a:bodyPr>
          <a:lstStyle/>
          <a:p>
            <a:pPr algn="ctr">
              <a:lnSpc>
                <a:spcPts val="3359"/>
              </a:lnSpc>
            </a:pPr>
            <a:r>
              <a:rPr lang="ru-RU" sz="2400" b="1" dirty="0">
                <a:solidFill>
                  <a:srgbClr val="FFFFFF"/>
                </a:solidFill>
                <a:latin typeface="Oswald"/>
              </a:rPr>
              <a:t>19</a:t>
            </a:r>
            <a:endParaRPr lang="en-US" sz="2400" b="1" dirty="0">
              <a:solidFill>
                <a:srgbClr val="FFFFFF"/>
              </a:solidFill>
              <a:latin typeface="Oswa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9480" y="178414"/>
            <a:ext cx="9809254" cy="1269578"/>
          </a:xfrm>
          <a:prstGeom prst="rect">
            <a:avLst/>
          </a:prstGeom>
        </p:spPr>
        <p:txBody>
          <a:bodyPr lIns="0" tIns="0" rIns="0" bIns="0" rtlCol="0" anchor="t">
            <a:spAutoFit/>
          </a:bodyPr>
          <a:lstStyle/>
          <a:p>
            <a:pPr>
              <a:lnSpc>
                <a:spcPts val="9920"/>
              </a:lnSpc>
            </a:pPr>
            <a:r>
              <a:rPr lang="en-US" sz="8000" b="1" spc="576" dirty="0">
                <a:solidFill>
                  <a:srgbClr val="252827"/>
                </a:solidFill>
                <a:latin typeface="Oswald"/>
              </a:rPr>
              <a:t>CONTANTS</a:t>
            </a:r>
            <a:endParaRPr lang="en-US" sz="8000" b="1" i="0" spc="576" dirty="0">
              <a:solidFill>
                <a:srgbClr val="252827"/>
              </a:solidFill>
              <a:latin typeface="Oswald"/>
            </a:endParaRPr>
          </a:p>
        </p:txBody>
      </p:sp>
      <p:sp>
        <p:nvSpPr>
          <p:cNvPr id="3" name="TextBox 3"/>
          <p:cNvSpPr txBox="1"/>
          <p:nvPr/>
        </p:nvSpPr>
        <p:spPr>
          <a:xfrm>
            <a:off x="304800" y="1822992"/>
            <a:ext cx="14325600" cy="6904326"/>
          </a:xfrm>
          <a:prstGeom prst="rect">
            <a:avLst/>
          </a:prstGeom>
        </p:spPr>
        <p:txBody>
          <a:bodyPr wrap="square" lIns="0" tIns="0" rIns="0" bIns="0" rtlCol="0" anchor="t">
            <a:spAutoFit/>
          </a:bodyPr>
          <a:lstStyle/>
          <a:p>
            <a:pPr>
              <a:lnSpc>
                <a:spcPts val="3640"/>
              </a:lnSpc>
            </a:pPr>
            <a:r>
              <a:rPr lang="en-US" sz="3200" b="1" i="0" spc="344" dirty="0">
                <a:solidFill>
                  <a:srgbClr val="252827"/>
                </a:solidFill>
                <a:latin typeface="Oswald"/>
              </a:rPr>
              <a:t>Medical treatment in Russia. How does it </a:t>
            </a:r>
            <a:r>
              <a:rPr lang="en-US" sz="3200" b="1" i="0" spc="344" dirty="0" smtClean="0">
                <a:solidFill>
                  <a:srgbClr val="252827"/>
                </a:solidFill>
                <a:latin typeface="Oswald"/>
              </a:rPr>
              <a:t>work?</a:t>
            </a:r>
            <a:r>
              <a:rPr lang="ru-RU" sz="3200" b="1" i="0" spc="344" dirty="0" smtClean="0">
                <a:solidFill>
                  <a:srgbClr val="252827"/>
                </a:solidFill>
                <a:latin typeface="Oswald"/>
              </a:rPr>
              <a:t>  </a:t>
            </a:r>
            <a:r>
              <a:rPr lang="en-US" sz="3600" i="0" spc="344" dirty="0" smtClean="0">
                <a:solidFill>
                  <a:srgbClr val="252827"/>
                </a:solidFill>
                <a:latin typeface="Oswald"/>
              </a:rPr>
              <a:t>3-6</a:t>
            </a:r>
            <a:endParaRPr lang="en-US" sz="3600" i="0" spc="344" dirty="0">
              <a:solidFill>
                <a:srgbClr val="252827"/>
              </a:solidFill>
              <a:latin typeface="Oswald"/>
            </a:endParaRPr>
          </a:p>
          <a:p>
            <a:pPr>
              <a:lnSpc>
                <a:spcPts val="3640"/>
              </a:lnSpc>
            </a:pPr>
            <a:endParaRPr lang="en-US" sz="2400" i="0" spc="344" dirty="0">
              <a:solidFill>
                <a:srgbClr val="252827"/>
              </a:solidFill>
              <a:latin typeface="Oswald"/>
            </a:endParaRPr>
          </a:p>
          <a:p>
            <a:pPr>
              <a:lnSpc>
                <a:spcPts val="3640"/>
              </a:lnSpc>
            </a:pPr>
            <a:r>
              <a:rPr lang="en-US" sz="3200" b="1" i="0" spc="344" dirty="0">
                <a:solidFill>
                  <a:srgbClr val="252827"/>
                </a:solidFill>
                <a:latin typeface="Oswald"/>
              </a:rPr>
              <a:t>Step I: Choose a health facility</a:t>
            </a:r>
            <a:r>
              <a:rPr lang="ru-RU" sz="3200" b="1" spc="344" dirty="0">
                <a:solidFill>
                  <a:srgbClr val="252827"/>
                </a:solidFill>
                <a:latin typeface="Oswald"/>
              </a:rPr>
              <a:t>	</a:t>
            </a:r>
            <a:r>
              <a:rPr lang="ru-RU" sz="3600" spc="344" dirty="0">
                <a:solidFill>
                  <a:srgbClr val="252827"/>
                </a:solidFill>
                <a:latin typeface="Oswald"/>
              </a:rPr>
              <a:t>				</a:t>
            </a:r>
            <a:r>
              <a:rPr lang="ru-RU" sz="3600" spc="344" dirty="0" smtClean="0">
                <a:solidFill>
                  <a:srgbClr val="252827"/>
                </a:solidFill>
                <a:latin typeface="Oswald"/>
              </a:rPr>
              <a:t>   </a:t>
            </a:r>
            <a:r>
              <a:rPr lang="en-US" sz="3600" i="0" spc="344" dirty="0" smtClean="0">
                <a:solidFill>
                  <a:srgbClr val="252827"/>
                </a:solidFill>
                <a:latin typeface="Oswald"/>
              </a:rPr>
              <a:t>7-9</a:t>
            </a:r>
            <a:endParaRPr lang="en-US" sz="3600" i="0" spc="344" dirty="0">
              <a:solidFill>
                <a:srgbClr val="252827"/>
              </a:solidFill>
              <a:latin typeface="Oswald"/>
            </a:endParaRPr>
          </a:p>
          <a:p>
            <a:pPr>
              <a:lnSpc>
                <a:spcPts val="3640"/>
              </a:lnSpc>
            </a:pPr>
            <a:endParaRPr lang="en-US" sz="2400" i="0" spc="344" dirty="0">
              <a:solidFill>
                <a:srgbClr val="252827"/>
              </a:solidFill>
              <a:latin typeface="Oswald"/>
            </a:endParaRPr>
          </a:p>
          <a:p>
            <a:pPr>
              <a:lnSpc>
                <a:spcPts val="3640"/>
              </a:lnSpc>
            </a:pPr>
            <a:r>
              <a:rPr lang="en-US" sz="3200" b="1" i="0" spc="344" dirty="0">
                <a:solidFill>
                  <a:srgbClr val="252827"/>
                </a:solidFill>
                <a:latin typeface="Oswald"/>
              </a:rPr>
              <a:t>Step II: Contact a specialist from a chosen health </a:t>
            </a:r>
            <a:endParaRPr lang="ru-RU" sz="3200" b="1" i="0" spc="344" dirty="0">
              <a:solidFill>
                <a:srgbClr val="252827"/>
              </a:solidFill>
              <a:latin typeface="Oswald"/>
            </a:endParaRPr>
          </a:p>
          <a:p>
            <a:pPr>
              <a:lnSpc>
                <a:spcPts val="3640"/>
              </a:lnSpc>
            </a:pPr>
            <a:r>
              <a:rPr lang="en-US" sz="3200" b="1" i="0" spc="344" dirty="0">
                <a:solidFill>
                  <a:srgbClr val="252827"/>
                </a:solidFill>
                <a:latin typeface="Oswald"/>
              </a:rPr>
              <a:t>Facility</a:t>
            </a:r>
            <a:r>
              <a:rPr lang="ru-RU" sz="3200" i="0" spc="344" dirty="0">
                <a:solidFill>
                  <a:srgbClr val="252827"/>
                </a:solidFill>
                <a:latin typeface="Oswald"/>
              </a:rPr>
              <a:t>		</a:t>
            </a:r>
            <a:r>
              <a:rPr lang="ru-RU" sz="3200" spc="344" dirty="0">
                <a:solidFill>
                  <a:srgbClr val="252827"/>
                </a:solidFill>
                <a:latin typeface="Oswald"/>
              </a:rPr>
              <a:t>	</a:t>
            </a:r>
            <a:r>
              <a:rPr lang="ru-RU" sz="3600" spc="344" dirty="0">
                <a:solidFill>
                  <a:srgbClr val="252827"/>
                </a:solidFill>
                <a:latin typeface="Oswald"/>
              </a:rPr>
              <a:t>								</a:t>
            </a:r>
            <a:r>
              <a:rPr lang="en-US" sz="3600" i="0" spc="344" dirty="0">
                <a:solidFill>
                  <a:srgbClr val="252827"/>
                </a:solidFill>
                <a:latin typeface="Oswald"/>
              </a:rPr>
              <a:t>10-11</a:t>
            </a:r>
          </a:p>
          <a:p>
            <a:pPr>
              <a:lnSpc>
                <a:spcPts val="3640"/>
              </a:lnSpc>
            </a:pPr>
            <a:endParaRPr lang="en-US" sz="3600" i="0" spc="344" dirty="0">
              <a:solidFill>
                <a:srgbClr val="252827"/>
              </a:solidFill>
              <a:latin typeface="Oswald"/>
            </a:endParaRPr>
          </a:p>
          <a:p>
            <a:pPr>
              <a:lnSpc>
                <a:spcPts val="3640"/>
              </a:lnSpc>
            </a:pPr>
            <a:r>
              <a:rPr lang="en-US" sz="3200" b="1" i="0" spc="344" dirty="0">
                <a:solidFill>
                  <a:srgbClr val="252827"/>
                </a:solidFill>
                <a:latin typeface="Oswald"/>
              </a:rPr>
              <a:t>Step III: Transportation and accommodation</a:t>
            </a:r>
            <a:r>
              <a:rPr lang="ru-RU" sz="3600" b="1" spc="344" dirty="0">
                <a:solidFill>
                  <a:srgbClr val="252827"/>
                </a:solidFill>
                <a:latin typeface="Oswald"/>
              </a:rPr>
              <a:t>	</a:t>
            </a:r>
            <a:r>
              <a:rPr lang="en-US" sz="3600" i="0" spc="344" dirty="0" smtClean="0">
                <a:solidFill>
                  <a:srgbClr val="252827"/>
                </a:solidFill>
                <a:latin typeface="Oswald"/>
              </a:rPr>
              <a:t>12-15</a:t>
            </a:r>
            <a:endParaRPr lang="en-US" sz="3600" i="0" spc="344" dirty="0">
              <a:solidFill>
                <a:srgbClr val="252827"/>
              </a:solidFill>
              <a:latin typeface="Oswald"/>
            </a:endParaRPr>
          </a:p>
          <a:p>
            <a:pPr>
              <a:lnSpc>
                <a:spcPts val="3640"/>
              </a:lnSpc>
            </a:pPr>
            <a:endParaRPr lang="en-US" sz="3600" i="0" spc="344" dirty="0">
              <a:solidFill>
                <a:srgbClr val="252827"/>
              </a:solidFill>
              <a:latin typeface="Oswald"/>
            </a:endParaRPr>
          </a:p>
          <a:p>
            <a:pPr>
              <a:lnSpc>
                <a:spcPts val="3640"/>
              </a:lnSpc>
            </a:pPr>
            <a:r>
              <a:rPr lang="en-US" sz="3200" b="1" i="0" spc="344" dirty="0">
                <a:solidFill>
                  <a:srgbClr val="252827"/>
                </a:solidFill>
                <a:latin typeface="Oswald"/>
              </a:rPr>
              <a:t>Step IV: Apply for a visa</a:t>
            </a:r>
            <a:r>
              <a:rPr lang="ru-RU" sz="3200" b="1" spc="344" dirty="0">
                <a:solidFill>
                  <a:srgbClr val="252827"/>
                </a:solidFill>
                <a:latin typeface="Oswald"/>
              </a:rPr>
              <a:t>	</a:t>
            </a:r>
            <a:r>
              <a:rPr lang="ru-RU" sz="3600" spc="344" dirty="0">
                <a:solidFill>
                  <a:srgbClr val="252827"/>
                </a:solidFill>
                <a:latin typeface="Oswald"/>
              </a:rPr>
              <a:t>					</a:t>
            </a:r>
            <a:r>
              <a:rPr lang="en-US" sz="3600" i="0" spc="344" dirty="0">
                <a:solidFill>
                  <a:srgbClr val="252827"/>
                </a:solidFill>
                <a:latin typeface="Oswald"/>
              </a:rPr>
              <a:t>16-20</a:t>
            </a:r>
          </a:p>
          <a:p>
            <a:pPr>
              <a:lnSpc>
                <a:spcPts val="3640"/>
              </a:lnSpc>
            </a:pPr>
            <a:endParaRPr lang="en-US" sz="3600" i="0" spc="344" dirty="0">
              <a:solidFill>
                <a:srgbClr val="252827"/>
              </a:solidFill>
              <a:latin typeface="Oswald"/>
            </a:endParaRPr>
          </a:p>
          <a:p>
            <a:pPr>
              <a:lnSpc>
                <a:spcPts val="3639"/>
              </a:lnSpc>
            </a:pPr>
            <a:r>
              <a:rPr lang="en-US" sz="3200" b="1" i="0" spc="344" dirty="0">
                <a:solidFill>
                  <a:srgbClr val="252827"/>
                </a:solidFill>
                <a:latin typeface="Oswald"/>
              </a:rPr>
              <a:t>Step V: Welcome to Russia!</a:t>
            </a:r>
            <a:r>
              <a:rPr lang="ru-RU" sz="3200" b="1" i="0" spc="344" dirty="0">
                <a:solidFill>
                  <a:srgbClr val="252827"/>
                </a:solidFill>
                <a:latin typeface="Oswald"/>
              </a:rPr>
              <a:t>					</a:t>
            </a:r>
            <a:r>
              <a:rPr lang="en-US" sz="3600" b="0" i="0" spc="344" dirty="0">
                <a:solidFill>
                  <a:srgbClr val="252827"/>
                </a:solidFill>
                <a:latin typeface="Oswald"/>
              </a:rPr>
              <a:t>21-22</a:t>
            </a:r>
          </a:p>
          <a:p>
            <a:pPr>
              <a:lnSpc>
                <a:spcPts val="3639"/>
              </a:lnSpc>
            </a:pPr>
            <a:endParaRPr lang="en-US" sz="3600" b="0" i="0" spc="344" dirty="0">
              <a:solidFill>
                <a:srgbClr val="252827"/>
              </a:solidFill>
              <a:latin typeface="Oswald"/>
            </a:endParaRPr>
          </a:p>
          <a:p>
            <a:pPr>
              <a:lnSpc>
                <a:spcPts val="3640"/>
              </a:lnSpc>
            </a:pPr>
            <a:r>
              <a:rPr lang="en-US" sz="3200" b="1" i="0" spc="344" dirty="0">
                <a:solidFill>
                  <a:srgbClr val="252827"/>
                </a:solidFill>
                <a:latin typeface="Oswald"/>
              </a:rPr>
              <a:t>Contact information</a:t>
            </a:r>
            <a:r>
              <a:rPr lang="ru-RU" sz="3200" b="0" i="0" spc="344" dirty="0">
                <a:solidFill>
                  <a:srgbClr val="252827"/>
                </a:solidFill>
                <a:latin typeface="Oswald"/>
              </a:rPr>
              <a:t>	</a:t>
            </a:r>
            <a:r>
              <a:rPr lang="ru-RU" sz="3600" b="0" i="0" spc="344" dirty="0">
                <a:solidFill>
                  <a:srgbClr val="252827"/>
                </a:solidFill>
                <a:latin typeface="Oswald"/>
              </a:rPr>
              <a:t>				</a:t>
            </a:r>
            <a:r>
              <a:rPr lang="ru-RU" sz="3600" b="0" i="0" spc="344" dirty="0" smtClean="0">
                <a:solidFill>
                  <a:srgbClr val="252827"/>
                </a:solidFill>
                <a:latin typeface="Oswald"/>
              </a:rPr>
              <a:t> </a:t>
            </a:r>
            <a:r>
              <a:rPr lang="ru-RU" sz="3600" b="0" i="0" spc="344" dirty="0">
                <a:solidFill>
                  <a:srgbClr val="252827"/>
                </a:solidFill>
                <a:latin typeface="Oswald"/>
              </a:rPr>
              <a:t>		</a:t>
            </a:r>
            <a:r>
              <a:rPr lang="ru-RU" sz="3600" b="0" i="0" spc="344" dirty="0" smtClean="0">
                <a:solidFill>
                  <a:srgbClr val="252827"/>
                </a:solidFill>
                <a:latin typeface="Oswald"/>
              </a:rPr>
              <a:t>     </a:t>
            </a:r>
            <a:r>
              <a:rPr lang="en-US" sz="3600" b="0" i="0" spc="344" dirty="0" smtClean="0">
                <a:solidFill>
                  <a:srgbClr val="252827"/>
                </a:solidFill>
                <a:latin typeface="Oswald"/>
              </a:rPr>
              <a:t>23</a:t>
            </a:r>
            <a:endParaRPr lang="en-US" sz="3600" b="0" i="0" spc="344" dirty="0">
              <a:solidFill>
                <a:srgbClr val="252827"/>
              </a:solidFill>
              <a:latin typeface="Oswald"/>
            </a:endParaRPr>
          </a:p>
          <a:p>
            <a:pPr>
              <a:lnSpc>
                <a:spcPts val="3640"/>
              </a:lnSpc>
            </a:pPr>
            <a:endParaRPr lang="en-US" sz="2800" b="0" i="0" spc="344" dirty="0">
              <a:solidFill>
                <a:srgbClr val="252827"/>
              </a:solidFill>
              <a:latin typeface="Oswald"/>
            </a:endParaRPr>
          </a:p>
        </p:txBody>
      </p:sp>
      <p:pic>
        <p:nvPicPr>
          <p:cNvPr id="4" name="Picture 4"/>
          <p:cNvPicPr>
            <a:picLocks noChangeAspect="1"/>
          </p:cNvPicPr>
          <p:nvPr/>
        </p:nvPicPr>
        <p:blipFill>
          <a:blip r:embed="rId2" cstate="print"/>
          <a:srcRect l="44801" t="44801" r="44801" b="44801"/>
          <a:stretch>
            <a:fillRect/>
          </a:stretch>
        </p:blipFill>
        <p:spPr>
          <a:xfrm>
            <a:off x="-872841" y="9258300"/>
            <a:ext cx="1901541" cy="1901541"/>
          </a:xfrm>
          <a:prstGeom prst="rect">
            <a:avLst/>
          </a:prstGeom>
        </p:spPr>
      </p:pic>
      <p:sp>
        <p:nvSpPr>
          <p:cNvPr id="5" name="AutoShape 5"/>
          <p:cNvSpPr/>
          <p:nvPr/>
        </p:nvSpPr>
        <p:spPr>
          <a:xfrm>
            <a:off x="13144500" y="0"/>
            <a:ext cx="5143500" cy="10287001"/>
          </a:xfrm>
          <a:prstGeom prst="rect">
            <a:avLst/>
          </a:prstGeom>
          <a:solidFill>
            <a:srgbClr val="545454"/>
          </a:solidFill>
        </p:spPr>
      </p:sp>
      <p:pic>
        <p:nvPicPr>
          <p:cNvPr id="6" name="Picture 6"/>
          <p:cNvPicPr>
            <a:picLocks noChangeAspect="1"/>
          </p:cNvPicPr>
          <p:nvPr/>
        </p:nvPicPr>
        <p:blipFill>
          <a:blip r:embed="rId3" cstate="print"/>
          <a:srcRect l="44801" t="44801" r="44801" b="44801"/>
          <a:stretch>
            <a:fillRect/>
          </a:stretch>
        </p:blipFill>
        <p:spPr>
          <a:xfrm>
            <a:off x="17062221" y="-545662"/>
            <a:ext cx="1901541" cy="1901541"/>
          </a:xfrm>
          <a:prstGeom prst="rect">
            <a:avLst/>
          </a:prstGeom>
        </p:spPr>
      </p:pic>
      <p:sp>
        <p:nvSpPr>
          <p:cNvPr id="7" name="TextBox 7"/>
          <p:cNvSpPr txBox="1"/>
          <p:nvPr/>
        </p:nvSpPr>
        <p:spPr>
          <a:xfrm>
            <a:off x="13411200" y="5753100"/>
            <a:ext cx="4615688" cy="2778196"/>
          </a:xfrm>
          <a:prstGeom prst="rect">
            <a:avLst/>
          </a:prstGeom>
        </p:spPr>
        <p:txBody>
          <a:bodyPr wrap="square" lIns="0" tIns="0" rIns="0" bIns="0" rtlCol="0" anchor="t">
            <a:spAutoFit/>
          </a:bodyPr>
          <a:lstStyle/>
          <a:p>
            <a:pPr>
              <a:lnSpc>
                <a:spcPts val="2730"/>
              </a:lnSpc>
            </a:pPr>
            <a:r>
              <a:rPr lang="en-US" sz="2800" b="1" i="0" spc="205" dirty="0">
                <a:solidFill>
                  <a:srgbClr val="150599"/>
                </a:solidFill>
                <a:latin typeface="Oswald"/>
              </a:rPr>
              <a:t>Materials prepared by</a:t>
            </a:r>
          </a:p>
          <a:p>
            <a:pPr>
              <a:lnSpc>
                <a:spcPts val="2730"/>
              </a:lnSpc>
            </a:pPr>
            <a:r>
              <a:rPr lang="en-US" sz="2800" b="0" spc="205" dirty="0">
                <a:solidFill>
                  <a:srgbClr val="D9D9D9"/>
                </a:solidFill>
                <a:latin typeface="Oswald"/>
              </a:rPr>
              <a:t>Export of Medical Services Coordination Center</a:t>
            </a:r>
          </a:p>
          <a:p>
            <a:pPr>
              <a:lnSpc>
                <a:spcPts val="2730"/>
              </a:lnSpc>
            </a:pPr>
            <a:r>
              <a:rPr lang="en-US" sz="2800" spc="205" dirty="0">
                <a:solidFill>
                  <a:srgbClr val="D9D9D9"/>
                </a:solidFill>
                <a:latin typeface="Oswald"/>
              </a:rPr>
              <a:t>Federal Research Institute </a:t>
            </a:r>
            <a:br>
              <a:rPr lang="en-US" sz="2800" spc="205" dirty="0">
                <a:solidFill>
                  <a:srgbClr val="D9D9D9"/>
                </a:solidFill>
                <a:latin typeface="Oswald"/>
              </a:rPr>
            </a:br>
            <a:r>
              <a:rPr lang="en-US" sz="2800" spc="205" dirty="0">
                <a:solidFill>
                  <a:srgbClr val="D9D9D9"/>
                </a:solidFill>
                <a:latin typeface="Oswald"/>
              </a:rPr>
              <a:t>for Health organization and informatics of the Ministry </a:t>
            </a:r>
            <a:br>
              <a:rPr lang="en-US" sz="2800" spc="205" dirty="0">
                <a:solidFill>
                  <a:srgbClr val="D9D9D9"/>
                </a:solidFill>
                <a:latin typeface="Oswald"/>
              </a:rPr>
            </a:br>
            <a:r>
              <a:rPr lang="en-US" sz="2800" spc="205" dirty="0">
                <a:solidFill>
                  <a:srgbClr val="D9D9D9"/>
                </a:solidFill>
                <a:latin typeface="Oswald"/>
              </a:rPr>
              <a:t>of Health of the Russian Federation</a:t>
            </a:r>
            <a:endParaRPr lang="en-US" sz="2800" b="0" spc="205" dirty="0">
              <a:solidFill>
                <a:srgbClr val="D9D9D9"/>
              </a:solidFill>
              <a:latin typeface="Oswald"/>
            </a:endParaRPr>
          </a:p>
        </p:txBody>
      </p:sp>
      <p:sp>
        <p:nvSpPr>
          <p:cNvPr id="8" name="TextBox 8"/>
          <p:cNvSpPr txBox="1"/>
          <p:nvPr/>
        </p:nvSpPr>
        <p:spPr>
          <a:xfrm>
            <a:off x="17380788" y="1784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0" y="2768654"/>
            <a:ext cx="2740798" cy="2212921"/>
            <a:chOff x="0" y="0"/>
            <a:chExt cx="6350000" cy="5126990"/>
          </a:xfrm>
        </p:grpSpPr>
        <p:sp>
          <p:nvSpPr>
            <p:cNvPr id="4" name="Freeform 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5" name="Group 5"/>
          <p:cNvGrpSpPr/>
          <p:nvPr/>
        </p:nvGrpSpPr>
        <p:grpSpPr>
          <a:xfrm>
            <a:off x="1882123" y="2768654"/>
            <a:ext cx="2740798" cy="2212921"/>
            <a:chOff x="0" y="0"/>
            <a:chExt cx="6350000" cy="5126990"/>
          </a:xfrm>
        </p:grpSpPr>
        <p:sp>
          <p:nvSpPr>
            <p:cNvPr id="6" name="Freeform 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7" name="Group 7"/>
          <p:cNvGrpSpPr/>
          <p:nvPr/>
        </p:nvGrpSpPr>
        <p:grpSpPr>
          <a:xfrm>
            <a:off x="3709723" y="2768654"/>
            <a:ext cx="2740798" cy="2212921"/>
            <a:chOff x="0" y="0"/>
            <a:chExt cx="6350000" cy="5126990"/>
          </a:xfrm>
        </p:grpSpPr>
        <p:sp>
          <p:nvSpPr>
            <p:cNvPr id="8" name="Freeform 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9" name="TextBox 9"/>
          <p:cNvSpPr txBox="1"/>
          <p:nvPr/>
        </p:nvSpPr>
        <p:spPr>
          <a:xfrm>
            <a:off x="295094" y="3251393"/>
            <a:ext cx="4470522" cy="538609"/>
          </a:xfrm>
          <a:prstGeom prst="rect">
            <a:avLst/>
          </a:prstGeom>
        </p:spPr>
        <p:txBody>
          <a:bodyPr lIns="0" tIns="0" rIns="0" bIns="0" rtlCol="0" anchor="t">
            <a:spAutoFit/>
          </a:bodyPr>
          <a:lstStyle/>
          <a:p>
            <a:pPr algn="ctr">
              <a:lnSpc>
                <a:spcPts val="4176"/>
              </a:lnSpc>
            </a:pPr>
            <a:r>
              <a:rPr lang="en-US" sz="3600" b="1" i="0" spc="270" dirty="0">
                <a:solidFill>
                  <a:srgbClr val="FFFFFF"/>
                </a:solidFill>
                <a:latin typeface="Oswald"/>
              </a:rPr>
              <a:t>EMERGENCY </a:t>
            </a:r>
          </a:p>
        </p:txBody>
      </p:sp>
      <p:grpSp>
        <p:nvGrpSpPr>
          <p:cNvPr id="10" name="Group 10"/>
          <p:cNvGrpSpPr/>
          <p:nvPr/>
        </p:nvGrpSpPr>
        <p:grpSpPr>
          <a:xfrm>
            <a:off x="5543550" y="2768654"/>
            <a:ext cx="2740798" cy="2212921"/>
            <a:chOff x="0" y="0"/>
            <a:chExt cx="6350000" cy="5126990"/>
          </a:xfrm>
        </p:grpSpPr>
        <p:sp>
          <p:nvSpPr>
            <p:cNvPr id="11" name="Freeform 11"/>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2" name="Group 12"/>
          <p:cNvGrpSpPr/>
          <p:nvPr/>
        </p:nvGrpSpPr>
        <p:grpSpPr>
          <a:xfrm>
            <a:off x="7281598" y="2768654"/>
            <a:ext cx="2740798" cy="2212921"/>
            <a:chOff x="0" y="0"/>
            <a:chExt cx="6350000" cy="5126990"/>
          </a:xfrm>
        </p:grpSpPr>
        <p:sp>
          <p:nvSpPr>
            <p:cNvPr id="13" name="Freeform 13"/>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4" name="Group 14"/>
          <p:cNvGrpSpPr/>
          <p:nvPr/>
        </p:nvGrpSpPr>
        <p:grpSpPr>
          <a:xfrm>
            <a:off x="9010650" y="2768654"/>
            <a:ext cx="2740798" cy="2212921"/>
            <a:chOff x="0" y="0"/>
            <a:chExt cx="6350000" cy="5126990"/>
          </a:xfrm>
        </p:grpSpPr>
        <p:sp>
          <p:nvSpPr>
            <p:cNvPr id="15" name="Freeform 15"/>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16" name="TextBox 16"/>
          <p:cNvSpPr txBox="1"/>
          <p:nvPr/>
        </p:nvSpPr>
        <p:spPr>
          <a:xfrm>
            <a:off x="5915208" y="3002304"/>
            <a:ext cx="5099172" cy="1769715"/>
          </a:xfrm>
          <a:prstGeom prst="rect">
            <a:avLst/>
          </a:prstGeom>
        </p:spPr>
        <p:txBody>
          <a:bodyPr lIns="0" tIns="0" rIns="0" bIns="0" rtlCol="0" anchor="t">
            <a:spAutoFit/>
          </a:bodyPr>
          <a:lstStyle/>
          <a:p>
            <a:pPr algn="ctr">
              <a:lnSpc>
                <a:spcPts val="4572"/>
              </a:lnSpc>
            </a:pPr>
            <a:r>
              <a:rPr lang="en-US" sz="3600" b="1" spc="148" dirty="0">
                <a:solidFill>
                  <a:schemeClr val="bg1"/>
                </a:solidFill>
                <a:latin typeface="Oswald"/>
              </a:rPr>
              <a:t>FEDERAL MIGRATION SERVICE OF RUSSIA</a:t>
            </a:r>
            <a:endParaRPr lang="en-US" sz="3600" b="1" i="0" spc="270" dirty="0">
              <a:solidFill>
                <a:schemeClr val="bg1"/>
              </a:solidFill>
              <a:latin typeface="Oswald"/>
            </a:endParaRPr>
          </a:p>
        </p:txBody>
      </p:sp>
      <p:grpSp>
        <p:nvGrpSpPr>
          <p:cNvPr id="17" name="Group 17"/>
          <p:cNvGrpSpPr/>
          <p:nvPr/>
        </p:nvGrpSpPr>
        <p:grpSpPr>
          <a:xfrm>
            <a:off x="10820400" y="2768654"/>
            <a:ext cx="2740798" cy="2212921"/>
            <a:chOff x="0" y="0"/>
            <a:chExt cx="6350000" cy="5126990"/>
          </a:xfrm>
        </p:grpSpPr>
        <p:sp>
          <p:nvSpPr>
            <p:cNvPr id="18" name="Freeform 18"/>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19" name="Group 19"/>
          <p:cNvGrpSpPr/>
          <p:nvPr/>
        </p:nvGrpSpPr>
        <p:grpSpPr>
          <a:xfrm>
            <a:off x="14351061" y="2768654"/>
            <a:ext cx="2740798" cy="2212921"/>
            <a:chOff x="0" y="0"/>
            <a:chExt cx="6350000" cy="5126990"/>
          </a:xfrm>
        </p:grpSpPr>
        <p:sp>
          <p:nvSpPr>
            <p:cNvPr id="20" name="Freeform 20"/>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1" name="Group 21"/>
          <p:cNvGrpSpPr/>
          <p:nvPr/>
        </p:nvGrpSpPr>
        <p:grpSpPr>
          <a:xfrm>
            <a:off x="12573000" y="2768654"/>
            <a:ext cx="2740798" cy="2212921"/>
            <a:chOff x="0" y="0"/>
            <a:chExt cx="6350000" cy="5126990"/>
          </a:xfrm>
        </p:grpSpPr>
        <p:sp>
          <p:nvSpPr>
            <p:cNvPr id="22" name="Freeform 22"/>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grpSp>
        <p:nvGrpSpPr>
          <p:cNvPr id="23" name="Group 23"/>
          <p:cNvGrpSpPr/>
          <p:nvPr/>
        </p:nvGrpSpPr>
        <p:grpSpPr>
          <a:xfrm>
            <a:off x="16149190" y="2768654"/>
            <a:ext cx="2740798" cy="2212921"/>
            <a:chOff x="0" y="0"/>
            <a:chExt cx="6350000" cy="5126990"/>
          </a:xfrm>
        </p:grpSpPr>
        <p:sp>
          <p:nvSpPr>
            <p:cNvPr id="24" name="Freeform 24"/>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25" name="TextBox 25"/>
          <p:cNvSpPr txBox="1"/>
          <p:nvPr/>
        </p:nvSpPr>
        <p:spPr>
          <a:xfrm>
            <a:off x="11935537" y="3592208"/>
            <a:ext cx="6756522" cy="589905"/>
          </a:xfrm>
          <a:prstGeom prst="rect">
            <a:avLst/>
          </a:prstGeom>
        </p:spPr>
        <p:txBody>
          <a:bodyPr lIns="0" tIns="0" rIns="0" bIns="0" rtlCol="0" anchor="t">
            <a:spAutoFit/>
          </a:bodyPr>
          <a:lstStyle/>
          <a:p>
            <a:pPr algn="ctr">
              <a:lnSpc>
                <a:spcPts val="4572"/>
              </a:lnSpc>
            </a:pPr>
            <a:r>
              <a:rPr lang="en-US" sz="3600" b="1" i="0" spc="270">
                <a:solidFill>
                  <a:srgbClr val="FFFFFF"/>
                </a:solidFill>
                <a:latin typeface="Oswald"/>
              </a:rPr>
              <a:t>POLICE</a:t>
            </a:r>
            <a:endParaRPr lang="en-US" sz="3600" b="1" i="0" spc="270" dirty="0">
              <a:solidFill>
                <a:srgbClr val="FFFFFF"/>
              </a:solidFill>
              <a:latin typeface="Oswald"/>
            </a:endParaRPr>
          </a:p>
        </p:txBody>
      </p:sp>
      <p:sp>
        <p:nvSpPr>
          <p:cNvPr id="26" name="TextBox 26"/>
          <p:cNvSpPr txBox="1"/>
          <p:nvPr/>
        </p:nvSpPr>
        <p:spPr>
          <a:xfrm>
            <a:off x="393641" y="517504"/>
            <a:ext cx="17500718" cy="1737207"/>
          </a:xfrm>
          <a:prstGeom prst="rect">
            <a:avLst/>
          </a:prstGeom>
        </p:spPr>
        <p:txBody>
          <a:bodyPr lIns="0" tIns="0" rIns="0" bIns="0" rtlCol="0" anchor="t">
            <a:spAutoFit/>
          </a:bodyPr>
          <a:lstStyle/>
          <a:p>
            <a:pPr algn="ctr">
              <a:lnSpc>
                <a:spcPts val="6720"/>
              </a:lnSpc>
            </a:pPr>
            <a:r>
              <a:rPr lang="en-US" sz="6900" b="1" spc="508" dirty="0">
                <a:solidFill>
                  <a:srgbClr val="D9D9D9"/>
                </a:solidFill>
                <a:latin typeface="Oswald"/>
              </a:rPr>
              <a:t>USEFUL AND EMERGENCY TELEPHONE NUMBERS</a:t>
            </a:r>
          </a:p>
        </p:txBody>
      </p:sp>
      <p:sp>
        <p:nvSpPr>
          <p:cNvPr id="27" name="TextBox 27"/>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2</a:t>
            </a:r>
            <a:r>
              <a:rPr lang="ru-RU" sz="2400" b="1" dirty="0">
                <a:solidFill>
                  <a:srgbClr val="FFFFFF"/>
                </a:solidFill>
                <a:latin typeface="Oswald"/>
              </a:rPr>
              <a:t>0</a:t>
            </a:r>
            <a:endParaRPr lang="en-US" sz="2400" b="1" dirty="0">
              <a:solidFill>
                <a:srgbClr val="FFFFFF"/>
              </a:solidFill>
              <a:latin typeface="Oswald"/>
            </a:endParaRPr>
          </a:p>
        </p:txBody>
      </p:sp>
      <p:grpSp>
        <p:nvGrpSpPr>
          <p:cNvPr id="28" name="Group 28"/>
          <p:cNvGrpSpPr/>
          <p:nvPr/>
        </p:nvGrpSpPr>
        <p:grpSpPr>
          <a:xfrm>
            <a:off x="668217" y="5795963"/>
            <a:ext cx="3724275" cy="3724275"/>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0" name="TextBox 30"/>
          <p:cNvSpPr txBox="1"/>
          <p:nvPr/>
        </p:nvSpPr>
        <p:spPr>
          <a:xfrm>
            <a:off x="668217" y="5786437"/>
            <a:ext cx="3725466" cy="3076575"/>
          </a:xfrm>
          <a:prstGeom prst="rect">
            <a:avLst/>
          </a:prstGeom>
        </p:spPr>
        <p:txBody>
          <a:bodyPr lIns="0" tIns="0" rIns="0" bIns="0" rtlCol="0" anchor="t">
            <a:spAutoFit/>
          </a:bodyPr>
          <a:lstStyle/>
          <a:p>
            <a:pPr algn="ctr">
              <a:lnSpc>
                <a:spcPts val="25199"/>
              </a:lnSpc>
            </a:pPr>
            <a:r>
              <a:rPr lang="en-US" sz="18000" b="1">
                <a:solidFill>
                  <a:srgbClr val="252827"/>
                </a:solidFill>
                <a:latin typeface="Oswald"/>
              </a:rPr>
              <a:t>112</a:t>
            </a:r>
          </a:p>
        </p:txBody>
      </p:sp>
      <p:grpSp>
        <p:nvGrpSpPr>
          <p:cNvPr id="31" name="Group 31"/>
          <p:cNvGrpSpPr/>
          <p:nvPr/>
        </p:nvGrpSpPr>
        <p:grpSpPr>
          <a:xfrm>
            <a:off x="6913949" y="5795963"/>
            <a:ext cx="3724275" cy="372427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3" name="Group 33"/>
          <p:cNvGrpSpPr/>
          <p:nvPr/>
        </p:nvGrpSpPr>
        <p:grpSpPr>
          <a:xfrm>
            <a:off x="13566018" y="5795963"/>
            <a:ext cx="3724275" cy="3724275"/>
            <a:chOff x="0" y="0"/>
            <a:chExt cx="6350000" cy="6350000"/>
          </a:xfrm>
        </p:grpSpPr>
        <p:sp>
          <p:nvSpPr>
            <p:cNvPr id="34" name="Freeform 3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35" name="Group 35"/>
          <p:cNvGrpSpPr/>
          <p:nvPr/>
        </p:nvGrpSpPr>
        <p:grpSpPr>
          <a:xfrm>
            <a:off x="-1875224" y="2768654"/>
            <a:ext cx="2740798" cy="2212921"/>
            <a:chOff x="0" y="0"/>
            <a:chExt cx="6350000" cy="5126990"/>
          </a:xfrm>
        </p:grpSpPr>
        <p:sp>
          <p:nvSpPr>
            <p:cNvPr id="36" name="Freeform 36"/>
            <p:cNvSpPr/>
            <p:nvPr/>
          </p:nvSpPr>
          <p:spPr>
            <a:xfrm>
              <a:off x="0" y="0"/>
              <a:ext cx="6350000" cy="5126990"/>
            </a:xfrm>
            <a:custGeom>
              <a:avLst/>
              <a:gdLst/>
              <a:ahLst/>
              <a:cxnLst/>
              <a:rect l="l" t="t" r="r" b="b"/>
              <a:pathLst>
                <a:path w="6350000" h="5126990">
                  <a:moveTo>
                    <a:pt x="3528060" y="0"/>
                  </a:moveTo>
                  <a:lnTo>
                    <a:pt x="0" y="0"/>
                  </a:lnTo>
                  <a:lnTo>
                    <a:pt x="2821940" y="2564130"/>
                  </a:lnTo>
                  <a:lnTo>
                    <a:pt x="0" y="5126990"/>
                  </a:lnTo>
                  <a:lnTo>
                    <a:pt x="3528060" y="5126990"/>
                  </a:lnTo>
                  <a:lnTo>
                    <a:pt x="6350000" y="2564130"/>
                  </a:lnTo>
                  <a:close/>
                </a:path>
              </a:pathLst>
            </a:custGeom>
            <a:solidFill>
              <a:srgbClr val="A6A6A6">
                <a:alpha val="29803"/>
              </a:srgbClr>
            </a:solidFill>
          </p:spPr>
        </p:sp>
      </p:grpSp>
      <p:sp>
        <p:nvSpPr>
          <p:cNvPr id="37" name="TextBox 37"/>
          <p:cNvSpPr txBox="1"/>
          <p:nvPr/>
        </p:nvSpPr>
        <p:spPr>
          <a:xfrm>
            <a:off x="6597976" y="6989445"/>
            <a:ext cx="4356222" cy="1282402"/>
          </a:xfrm>
          <a:prstGeom prst="rect">
            <a:avLst/>
          </a:prstGeom>
        </p:spPr>
        <p:txBody>
          <a:bodyPr lIns="0" tIns="0" rIns="0" bIns="0" rtlCol="0" anchor="t">
            <a:spAutoFit/>
          </a:bodyPr>
          <a:lstStyle/>
          <a:p>
            <a:pPr algn="ctr">
              <a:lnSpc>
                <a:spcPts val="5040"/>
              </a:lnSpc>
            </a:pPr>
            <a:r>
              <a:rPr lang="en-US" sz="3600" b="1" dirty="0">
                <a:solidFill>
                  <a:srgbClr val="252827"/>
                </a:solidFill>
                <a:latin typeface="Oswald"/>
              </a:rPr>
              <a:t>8 (800) 350 23 69</a:t>
            </a:r>
          </a:p>
          <a:p>
            <a:pPr algn="ctr">
              <a:lnSpc>
                <a:spcPts val="5040"/>
              </a:lnSpc>
            </a:pPr>
            <a:r>
              <a:rPr lang="en-US" sz="3600" b="1" dirty="0">
                <a:solidFill>
                  <a:srgbClr val="252827"/>
                </a:solidFill>
                <a:latin typeface="Oswald"/>
              </a:rPr>
              <a:t>* 381</a:t>
            </a:r>
          </a:p>
        </p:txBody>
      </p:sp>
      <p:sp>
        <p:nvSpPr>
          <p:cNvPr id="38" name="TextBox 38"/>
          <p:cNvSpPr txBox="1"/>
          <p:nvPr/>
        </p:nvSpPr>
        <p:spPr>
          <a:xfrm>
            <a:off x="13250045" y="7270750"/>
            <a:ext cx="4356222" cy="688975"/>
          </a:xfrm>
          <a:prstGeom prst="rect">
            <a:avLst/>
          </a:prstGeom>
        </p:spPr>
        <p:txBody>
          <a:bodyPr lIns="0" tIns="0" rIns="0" bIns="0" rtlCol="0" anchor="t">
            <a:spAutoFit/>
          </a:bodyPr>
          <a:lstStyle/>
          <a:p>
            <a:pPr algn="ctr">
              <a:lnSpc>
                <a:spcPts val="5600"/>
              </a:lnSpc>
            </a:pPr>
            <a:r>
              <a:rPr lang="en-US" sz="4000" b="1">
                <a:solidFill>
                  <a:srgbClr val="252827"/>
                </a:solidFill>
                <a:latin typeface="Oswald"/>
              </a:rPr>
              <a:t>8 (800) 222 74 47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8747" r="16222"/>
          <a:stretch>
            <a:fillRect/>
          </a:stretch>
        </p:blipFill>
        <p:spPr>
          <a:xfrm>
            <a:off x="0" y="1"/>
            <a:ext cx="5105400" cy="10287000"/>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17259300" y="9336230"/>
            <a:ext cx="1901541" cy="1901541"/>
          </a:xfrm>
          <a:prstGeom prst="rect">
            <a:avLst/>
          </a:prstGeom>
        </p:spPr>
      </p:pic>
      <p:grpSp>
        <p:nvGrpSpPr>
          <p:cNvPr id="4" name="Group 4"/>
          <p:cNvGrpSpPr/>
          <p:nvPr/>
        </p:nvGrpSpPr>
        <p:grpSpPr>
          <a:xfrm>
            <a:off x="5406903" y="531019"/>
            <a:ext cx="9718797" cy="1075725"/>
            <a:chOff x="0" y="-28575"/>
            <a:chExt cx="12958396" cy="1692770"/>
          </a:xfrm>
        </p:grpSpPr>
        <p:sp>
          <p:nvSpPr>
            <p:cNvPr id="5" name="TextBox 5"/>
            <p:cNvSpPr txBox="1"/>
            <p:nvPr/>
          </p:nvSpPr>
          <p:spPr>
            <a:xfrm>
              <a:off x="5" y="-28575"/>
              <a:ext cx="12958391" cy="1692770"/>
            </a:xfrm>
            <a:prstGeom prst="rect">
              <a:avLst/>
            </a:prstGeom>
          </p:spPr>
          <p:txBody>
            <a:bodyPr lIns="0" tIns="0" rIns="0" bIns="0" rtlCol="0" anchor="t">
              <a:spAutoFit/>
            </a:bodyPr>
            <a:lstStyle/>
            <a:p>
              <a:pPr>
                <a:lnSpc>
                  <a:spcPts val="9920"/>
                </a:lnSpc>
              </a:pPr>
              <a:endParaRPr lang="en-US" sz="8000" b="1" i="0" spc="576" dirty="0">
                <a:solidFill>
                  <a:srgbClr val="FFFFFF"/>
                </a:solidFill>
                <a:latin typeface="Oswald"/>
              </a:endParaRPr>
            </a:p>
          </p:txBody>
        </p:sp>
        <p:sp>
          <p:nvSpPr>
            <p:cNvPr id="6" name="TextBox 6"/>
            <p:cNvSpPr txBox="1"/>
            <p:nvPr/>
          </p:nvSpPr>
          <p:spPr>
            <a:xfrm>
              <a:off x="0" y="458268"/>
              <a:ext cx="12958395" cy="1000121"/>
            </a:xfrm>
            <a:prstGeom prst="rect">
              <a:avLst/>
            </a:prstGeom>
          </p:spPr>
          <p:txBody>
            <a:bodyPr lIns="0" tIns="0" rIns="0" bIns="0" rtlCol="0" anchor="t">
              <a:spAutoFit/>
            </a:bodyPr>
            <a:lstStyle/>
            <a:p>
              <a:pPr>
                <a:lnSpc>
                  <a:spcPts val="5200"/>
                </a:lnSpc>
              </a:pPr>
              <a:r>
                <a:rPr lang="en-US" sz="4000" b="1" spc="404" dirty="0">
                  <a:solidFill>
                    <a:srgbClr val="FFFFFF"/>
                  </a:solidFill>
                  <a:latin typeface="Oswald"/>
                </a:rPr>
                <a:t>CONTACT INFORMATION </a:t>
              </a:r>
              <a:endParaRPr lang="en-US" sz="4000" b="1" i="0" spc="404" dirty="0">
                <a:solidFill>
                  <a:srgbClr val="FFFFFF"/>
                </a:solidFill>
                <a:latin typeface="Oswald"/>
              </a:endParaRPr>
            </a:p>
          </p:txBody>
        </p:sp>
      </p:grpSp>
      <p:sp>
        <p:nvSpPr>
          <p:cNvPr id="8" name="TextBox 8"/>
          <p:cNvSpPr txBox="1"/>
          <p:nvPr/>
        </p:nvSpPr>
        <p:spPr>
          <a:xfrm>
            <a:off x="5406903" y="5977893"/>
            <a:ext cx="10788090" cy="589905"/>
          </a:xfrm>
          <a:prstGeom prst="rect">
            <a:avLst/>
          </a:prstGeom>
        </p:spPr>
        <p:txBody>
          <a:bodyPr lIns="0" tIns="0" rIns="0" bIns="0" rtlCol="0" anchor="t">
            <a:spAutoFit/>
          </a:bodyPr>
          <a:lstStyle/>
          <a:p>
            <a:pPr>
              <a:lnSpc>
                <a:spcPts val="4577"/>
              </a:lnSpc>
            </a:pPr>
            <a:r>
              <a:rPr lang="en-US" sz="2774" b="0" i="0" spc="208" dirty="0">
                <a:solidFill>
                  <a:srgbClr val="D9D9D9"/>
                </a:solidFill>
                <a:latin typeface="Oswald"/>
              </a:rPr>
              <a:t>127256, </a:t>
            </a:r>
            <a:r>
              <a:rPr lang="en-US" sz="2774" spc="208" dirty="0">
                <a:solidFill>
                  <a:srgbClr val="D9D9D9"/>
                </a:solidFill>
                <a:latin typeface="Oswald"/>
              </a:rPr>
              <a:t>MOSCOW, DOBROLYUBOVA ST.,</a:t>
            </a:r>
            <a:r>
              <a:rPr lang="en-US" sz="2774" b="0" i="0" spc="208" dirty="0">
                <a:solidFill>
                  <a:srgbClr val="D9D9D9"/>
                </a:solidFill>
                <a:latin typeface="Oswald"/>
              </a:rPr>
              <a:t> 11</a:t>
            </a:r>
          </a:p>
        </p:txBody>
      </p:sp>
      <p:sp>
        <p:nvSpPr>
          <p:cNvPr id="9" name="TextBox 9"/>
          <p:cNvSpPr txBox="1"/>
          <p:nvPr/>
        </p:nvSpPr>
        <p:spPr>
          <a:xfrm>
            <a:off x="5406903" y="6683862"/>
            <a:ext cx="10788090" cy="410369"/>
          </a:xfrm>
          <a:prstGeom prst="rect">
            <a:avLst/>
          </a:prstGeom>
        </p:spPr>
        <p:txBody>
          <a:bodyPr lIns="0" tIns="0" rIns="0" bIns="0" rtlCol="0" anchor="t">
            <a:spAutoFit/>
          </a:bodyPr>
          <a:lstStyle/>
          <a:p>
            <a:pPr>
              <a:lnSpc>
                <a:spcPts val="3195"/>
              </a:lnSpc>
            </a:pPr>
            <a:r>
              <a:rPr lang="en-US" sz="1997" spc="241" dirty="0">
                <a:solidFill>
                  <a:srgbClr val="FFFFFF"/>
                </a:solidFill>
                <a:latin typeface="Oswald"/>
              </a:rPr>
              <a:t>EMAIL ADDRESS</a:t>
            </a:r>
            <a:endParaRPr lang="en-US" sz="1997" b="0" i="0" spc="241" dirty="0">
              <a:solidFill>
                <a:srgbClr val="FFFFFF"/>
              </a:solidFill>
              <a:latin typeface="Oswald"/>
            </a:endParaRPr>
          </a:p>
        </p:txBody>
      </p:sp>
      <p:sp>
        <p:nvSpPr>
          <p:cNvPr id="10" name="TextBox 10"/>
          <p:cNvSpPr txBox="1"/>
          <p:nvPr/>
        </p:nvSpPr>
        <p:spPr>
          <a:xfrm>
            <a:off x="5406903" y="7127583"/>
            <a:ext cx="10788090" cy="518976"/>
          </a:xfrm>
          <a:prstGeom prst="rect">
            <a:avLst/>
          </a:prstGeom>
        </p:spPr>
        <p:txBody>
          <a:bodyPr lIns="0" tIns="0" rIns="0" bIns="0" rtlCol="0" anchor="t">
            <a:spAutoFit/>
          </a:bodyPr>
          <a:lstStyle/>
          <a:p>
            <a:pPr>
              <a:lnSpc>
                <a:spcPts val="4577"/>
              </a:lnSpc>
            </a:pPr>
            <a:r>
              <a:rPr lang="en-US" sz="2774" b="0" i="0" spc="208" dirty="0">
                <a:solidFill>
                  <a:srgbClr val="D9D9D9"/>
                </a:solidFill>
                <a:latin typeface="Oswald"/>
              </a:rPr>
              <a:t>OM@ROSMINZDRAV.RU</a:t>
            </a:r>
          </a:p>
        </p:txBody>
      </p:sp>
      <p:sp>
        <p:nvSpPr>
          <p:cNvPr id="11" name="TextBox 11"/>
          <p:cNvSpPr txBox="1"/>
          <p:nvPr/>
        </p:nvSpPr>
        <p:spPr>
          <a:xfrm>
            <a:off x="5406903" y="8020545"/>
            <a:ext cx="10788090" cy="410369"/>
          </a:xfrm>
          <a:prstGeom prst="rect">
            <a:avLst/>
          </a:prstGeom>
        </p:spPr>
        <p:txBody>
          <a:bodyPr lIns="0" tIns="0" rIns="0" bIns="0" rtlCol="0" anchor="t">
            <a:spAutoFit/>
          </a:bodyPr>
          <a:lstStyle/>
          <a:p>
            <a:pPr>
              <a:lnSpc>
                <a:spcPts val="3195"/>
              </a:lnSpc>
            </a:pPr>
            <a:r>
              <a:rPr lang="en-US" sz="1997" b="0" i="0" spc="241" dirty="0">
                <a:solidFill>
                  <a:srgbClr val="FFFFFF"/>
                </a:solidFill>
                <a:latin typeface="Oswald"/>
              </a:rPr>
              <a:t>PHONE NUMBERS</a:t>
            </a:r>
          </a:p>
        </p:txBody>
      </p:sp>
      <p:sp>
        <p:nvSpPr>
          <p:cNvPr id="12" name="TextBox 12"/>
          <p:cNvSpPr txBox="1"/>
          <p:nvPr/>
        </p:nvSpPr>
        <p:spPr>
          <a:xfrm>
            <a:off x="5406903" y="8418518"/>
            <a:ext cx="10788090" cy="1179810"/>
          </a:xfrm>
          <a:prstGeom prst="rect">
            <a:avLst/>
          </a:prstGeom>
        </p:spPr>
        <p:txBody>
          <a:bodyPr lIns="0" tIns="0" rIns="0" bIns="0" rtlCol="0" anchor="t">
            <a:spAutoFit/>
          </a:bodyPr>
          <a:lstStyle/>
          <a:p>
            <a:pPr>
              <a:lnSpc>
                <a:spcPts val="4577"/>
              </a:lnSpc>
            </a:pPr>
            <a:r>
              <a:rPr lang="en-US" sz="2774" b="0" i="0" spc="208" dirty="0">
                <a:solidFill>
                  <a:srgbClr val="D9D9D9"/>
                </a:solidFill>
                <a:latin typeface="Oswald"/>
              </a:rPr>
              <a:t>+7 (495) 618-07-92</a:t>
            </a:r>
            <a:r>
              <a:rPr lang="en-US" sz="2774" spc="208" dirty="0">
                <a:solidFill>
                  <a:srgbClr val="D9D9D9"/>
                </a:solidFill>
                <a:latin typeface="Oswald"/>
              </a:rPr>
              <a:t>*</a:t>
            </a:r>
            <a:r>
              <a:rPr lang="en-US" sz="2774" b="0" i="0" spc="208" dirty="0">
                <a:solidFill>
                  <a:srgbClr val="D9D9D9"/>
                </a:solidFill>
                <a:latin typeface="Oswald"/>
              </a:rPr>
              <a:t>103</a:t>
            </a:r>
          </a:p>
          <a:p>
            <a:pPr>
              <a:lnSpc>
                <a:spcPts val="4577"/>
              </a:lnSpc>
            </a:pPr>
            <a:r>
              <a:rPr lang="en-US" sz="2774" b="0" i="0" spc="208" dirty="0">
                <a:solidFill>
                  <a:srgbClr val="D9D9D9"/>
                </a:solidFill>
                <a:latin typeface="Oswald"/>
              </a:rPr>
              <a:t>+7 (495) 618-07-92*10</a:t>
            </a:r>
            <a:r>
              <a:rPr lang="ru-RU" sz="2774" b="0" i="0" spc="208" dirty="0">
                <a:solidFill>
                  <a:srgbClr val="D9D9D9"/>
                </a:solidFill>
                <a:latin typeface="Oswald"/>
              </a:rPr>
              <a:t>4</a:t>
            </a:r>
            <a:endParaRPr lang="en-US" sz="2774" b="0" i="0" spc="208" dirty="0">
              <a:solidFill>
                <a:srgbClr val="D9D9D9"/>
              </a:solidFill>
              <a:latin typeface="Oswald"/>
            </a:endParaRPr>
          </a:p>
        </p:txBody>
      </p:sp>
      <p:sp>
        <p:nvSpPr>
          <p:cNvPr id="13" name="TextBox 13"/>
          <p:cNvSpPr txBox="1"/>
          <p:nvPr/>
        </p:nvSpPr>
        <p:spPr>
          <a:xfrm>
            <a:off x="17290293" y="163993"/>
            <a:ext cx="997707" cy="405765"/>
          </a:xfrm>
          <a:prstGeom prst="rect">
            <a:avLst/>
          </a:prstGeom>
        </p:spPr>
        <p:txBody>
          <a:bodyPr lIns="0" tIns="0" rIns="0" bIns="0" rtlCol="0" anchor="t">
            <a:spAutoFit/>
          </a:bodyPr>
          <a:lstStyle/>
          <a:p>
            <a:pPr algn="ctr">
              <a:lnSpc>
                <a:spcPts val="3359"/>
              </a:lnSpc>
            </a:pPr>
            <a:r>
              <a:rPr lang="en-US" sz="2400" b="1" dirty="0">
                <a:solidFill>
                  <a:srgbClr val="FFFFFF"/>
                </a:solidFill>
                <a:latin typeface="Oswald"/>
              </a:rPr>
              <a:t>2</a:t>
            </a:r>
            <a:r>
              <a:rPr lang="ru-RU" sz="2400" b="1">
                <a:solidFill>
                  <a:srgbClr val="FFFFFF"/>
                </a:solidFill>
                <a:latin typeface="Oswald"/>
              </a:rPr>
              <a:t>1</a:t>
            </a:r>
            <a:endParaRPr lang="en-US" sz="2400" b="1">
              <a:solidFill>
                <a:srgbClr val="FFFFFF"/>
              </a:solidFill>
              <a:latin typeface="Oswald"/>
            </a:endParaRPr>
          </a:p>
        </p:txBody>
      </p:sp>
      <p:sp>
        <p:nvSpPr>
          <p:cNvPr id="14" name="Прямоугольник 13"/>
          <p:cNvSpPr/>
          <p:nvPr/>
        </p:nvSpPr>
        <p:spPr>
          <a:xfrm>
            <a:off x="5457704" y="2400300"/>
            <a:ext cx="10315696" cy="2862322"/>
          </a:xfrm>
          <a:prstGeom prst="rect">
            <a:avLst/>
          </a:prstGeom>
        </p:spPr>
        <p:txBody>
          <a:bodyPr wrap="square">
            <a:spAutoFit/>
          </a:bodyPr>
          <a:lstStyle/>
          <a:p>
            <a:r>
              <a:rPr lang="en-US" sz="3600" spc="205" dirty="0">
                <a:solidFill>
                  <a:srgbClr val="FF0000"/>
                </a:solidFill>
                <a:latin typeface="Oswald"/>
              </a:rPr>
              <a:t>Export of Medical Services Coordination Center</a:t>
            </a:r>
          </a:p>
          <a:p>
            <a:r>
              <a:rPr lang="en-US" sz="3600" i="1" spc="205" dirty="0">
                <a:solidFill>
                  <a:srgbClr val="FF0000"/>
                </a:solidFill>
                <a:latin typeface="Oswald"/>
              </a:rPr>
              <a:t>Federal Research Institute </a:t>
            </a:r>
            <a:br>
              <a:rPr lang="en-US" sz="3600" i="1" spc="205" dirty="0">
                <a:solidFill>
                  <a:srgbClr val="FF0000"/>
                </a:solidFill>
                <a:latin typeface="Oswald"/>
              </a:rPr>
            </a:br>
            <a:r>
              <a:rPr lang="en-US" sz="3600" i="1" spc="205" dirty="0">
                <a:solidFill>
                  <a:srgbClr val="FF0000"/>
                </a:solidFill>
                <a:latin typeface="Oswald"/>
              </a:rPr>
              <a:t>for Health organization and informatics of the Ministry </a:t>
            </a:r>
            <a:br>
              <a:rPr lang="en-US" sz="3600" i="1" spc="205" dirty="0">
                <a:solidFill>
                  <a:srgbClr val="FF0000"/>
                </a:solidFill>
                <a:latin typeface="Oswald"/>
              </a:rPr>
            </a:br>
            <a:r>
              <a:rPr lang="en-US" sz="3600" i="1" spc="205" dirty="0">
                <a:solidFill>
                  <a:srgbClr val="FF0000"/>
                </a:solidFill>
                <a:latin typeface="Oswald"/>
              </a:rPr>
              <a:t>of Health of the Russian Federation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grpSp>
        <p:nvGrpSpPr>
          <p:cNvPr id="4" name="Group 4"/>
          <p:cNvGrpSpPr/>
          <p:nvPr/>
        </p:nvGrpSpPr>
        <p:grpSpPr>
          <a:xfrm>
            <a:off x="873206" y="2253326"/>
            <a:ext cx="16963037" cy="5373912"/>
            <a:chOff x="0" y="-1659634"/>
            <a:chExt cx="22617383" cy="7165218"/>
          </a:xfrm>
        </p:grpSpPr>
        <p:sp>
          <p:nvSpPr>
            <p:cNvPr id="5" name="TextBox 5"/>
            <p:cNvSpPr txBox="1"/>
            <p:nvPr/>
          </p:nvSpPr>
          <p:spPr>
            <a:xfrm>
              <a:off x="5" y="-1659634"/>
              <a:ext cx="22617378" cy="6360718"/>
            </a:xfrm>
            <a:prstGeom prst="rect">
              <a:avLst/>
            </a:prstGeom>
          </p:spPr>
          <p:txBody>
            <a:bodyPr lIns="0" tIns="0" rIns="0" bIns="0" rtlCol="0" anchor="t">
              <a:spAutoFit/>
            </a:bodyPr>
            <a:lstStyle/>
            <a:p>
              <a:pPr algn="ctr">
                <a:lnSpc>
                  <a:spcPts val="12446"/>
                </a:lnSpc>
              </a:pPr>
              <a:r>
                <a:rPr lang="en-US" sz="10037" b="1" i="0" spc="722" dirty="0">
                  <a:solidFill>
                    <a:srgbClr val="FFFFFF"/>
                  </a:solidFill>
                  <a:latin typeface="Oswald"/>
                </a:rPr>
                <a:t>MEDICAL TREATMENT </a:t>
              </a:r>
            </a:p>
            <a:p>
              <a:pPr algn="ctr">
                <a:lnSpc>
                  <a:spcPts val="12446"/>
                </a:lnSpc>
              </a:pPr>
              <a:r>
                <a:rPr lang="en-US" sz="10037" b="1" i="0" spc="722" dirty="0">
                  <a:solidFill>
                    <a:srgbClr val="FFFFFF"/>
                  </a:solidFill>
                  <a:latin typeface="Oswald"/>
                </a:rPr>
                <a:t>IN </a:t>
              </a:r>
              <a:r>
                <a:rPr lang="en-US" sz="10037" b="1" i="0" spc="722" dirty="0" smtClean="0">
                  <a:solidFill>
                    <a:srgbClr val="FFFFFF"/>
                  </a:solidFill>
                  <a:latin typeface="Oswald"/>
                </a:rPr>
                <a:t>PSKOV REGION.</a:t>
              </a:r>
              <a:endParaRPr lang="en-US" sz="10037" b="1" i="0" spc="722" dirty="0">
                <a:solidFill>
                  <a:srgbClr val="FFFFFF"/>
                </a:solidFill>
                <a:latin typeface="Oswald"/>
              </a:endParaRPr>
            </a:p>
            <a:p>
              <a:pPr algn="ctr">
                <a:lnSpc>
                  <a:spcPts val="12446"/>
                </a:lnSpc>
              </a:pPr>
              <a:r>
                <a:rPr lang="en-US" sz="10037" b="1" spc="722" dirty="0">
                  <a:solidFill>
                    <a:srgbClr val="FFFFFF"/>
                  </a:solidFill>
                  <a:latin typeface="Oswald"/>
                </a:rPr>
                <a:t>HOW DOES IT WORK?</a:t>
              </a:r>
              <a:endParaRPr lang="en-US" sz="10037" b="1" i="0" spc="722" dirty="0">
                <a:solidFill>
                  <a:srgbClr val="FFFFFF"/>
                </a:solidFill>
                <a:latin typeface="Oswald"/>
              </a:endParaRPr>
            </a:p>
          </p:txBody>
        </p:sp>
        <p:sp>
          <p:nvSpPr>
            <p:cNvPr id="6" name="TextBox 6"/>
            <p:cNvSpPr txBox="1"/>
            <p:nvPr/>
          </p:nvSpPr>
          <p:spPr>
            <a:xfrm>
              <a:off x="0" y="4660425"/>
              <a:ext cx="22617383" cy="845159"/>
            </a:xfrm>
            <a:prstGeom prst="rect">
              <a:avLst/>
            </a:prstGeom>
          </p:spPr>
          <p:txBody>
            <a:bodyPr lIns="0" tIns="0" rIns="0" bIns="0" rtlCol="0" anchor="t">
              <a:spAutoFit/>
            </a:bodyPr>
            <a:lstStyle/>
            <a:p>
              <a:pPr algn="ctr">
                <a:lnSpc>
                  <a:spcPts val="5621"/>
                </a:lnSpc>
              </a:pPr>
              <a:endParaRPr/>
            </a:p>
          </p:txBody>
        </p:sp>
      </p:grpSp>
      <p:sp>
        <p:nvSpPr>
          <p:cNvPr id="7" name="TextBox 7"/>
          <p:cNvSpPr txBox="1"/>
          <p:nvPr/>
        </p:nvSpPr>
        <p:spPr>
          <a:xfrm>
            <a:off x="17290293" y="2355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676775"/>
          </a:xfrm>
          <a:prstGeom prst="rect">
            <a:avLst/>
          </a:prstGeom>
          <a:solidFill>
            <a:srgbClr val="545454"/>
          </a:solidFill>
        </p:spPr>
      </p:sp>
      <p:sp>
        <p:nvSpPr>
          <p:cNvPr id="3" name="AutoShape 3"/>
          <p:cNvSpPr/>
          <p:nvPr/>
        </p:nvSpPr>
        <p:spPr>
          <a:xfrm>
            <a:off x="1028700" y="3924300"/>
            <a:ext cx="3886200" cy="5334000"/>
          </a:xfrm>
          <a:prstGeom prst="rect">
            <a:avLst/>
          </a:prstGeom>
          <a:solidFill>
            <a:srgbClr val="D9D9D9"/>
          </a:solidFill>
        </p:spPr>
      </p:sp>
      <p:pic>
        <p:nvPicPr>
          <p:cNvPr id="4" name="Picture 4"/>
          <p:cNvPicPr>
            <a:picLocks noChangeAspect="1"/>
          </p:cNvPicPr>
          <p:nvPr/>
        </p:nvPicPr>
        <p:blipFill>
          <a:blip r:embed="rId2" cstate="print"/>
          <a:srcRect/>
          <a:stretch>
            <a:fillRect/>
          </a:stretch>
        </p:blipFill>
        <p:spPr>
          <a:xfrm>
            <a:off x="2376647" y="3295650"/>
            <a:ext cx="1190306" cy="1190306"/>
          </a:xfrm>
          <a:prstGeom prst="rect">
            <a:avLst/>
          </a:prstGeom>
        </p:spPr>
      </p:pic>
      <p:sp>
        <p:nvSpPr>
          <p:cNvPr id="5" name="TextBox 5"/>
          <p:cNvSpPr txBox="1"/>
          <p:nvPr/>
        </p:nvSpPr>
        <p:spPr>
          <a:xfrm>
            <a:off x="1098489" y="4629150"/>
            <a:ext cx="3746622" cy="1333698"/>
          </a:xfrm>
          <a:prstGeom prst="rect">
            <a:avLst/>
          </a:prstGeom>
        </p:spPr>
        <p:txBody>
          <a:bodyPr lIns="0" tIns="0" rIns="0" bIns="0" rtlCol="0" anchor="t">
            <a:spAutoFit/>
          </a:bodyPr>
          <a:lstStyle/>
          <a:p>
            <a:pPr algn="ctr">
              <a:lnSpc>
                <a:spcPts val="5200"/>
              </a:lnSpc>
            </a:pPr>
            <a:r>
              <a:rPr lang="en-US" sz="4000" b="0" i="0" spc="404" dirty="0">
                <a:solidFill>
                  <a:srgbClr val="252827"/>
                </a:solidFill>
                <a:latin typeface="Oswald"/>
              </a:rPr>
              <a:t>HIGH QUALITY</a:t>
            </a:r>
          </a:p>
        </p:txBody>
      </p:sp>
      <p:sp>
        <p:nvSpPr>
          <p:cNvPr id="6" name="TextBox 6"/>
          <p:cNvSpPr txBox="1"/>
          <p:nvPr/>
        </p:nvSpPr>
        <p:spPr>
          <a:xfrm>
            <a:off x="1028700" y="6872873"/>
            <a:ext cx="3906854" cy="1346522"/>
          </a:xfrm>
          <a:prstGeom prst="rect">
            <a:avLst/>
          </a:prstGeom>
        </p:spPr>
        <p:txBody>
          <a:bodyPr lIns="0" tIns="0" rIns="0" bIns="0" rtlCol="0" anchor="t">
            <a:spAutoFit/>
          </a:bodyPr>
          <a:lstStyle/>
          <a:p>
            <a:pPr algn="ctr">
              <a:lnSpc>
                <a:spcPts val="3496"/>
              </a:lnSpc>
            </a:pPr>
            <a:r>
              <a:rPr lang="en-US" sz="2300" b="1" i="0" spc="108" dirty="0">
                <a:solidFill>
                  <a:srgbClr val="252827"/>
                </a:solidFill>
                <a:latin typeface="Oswald"/>
              </a:rPr>
              <a:t>High quality medical care </a:t>
            </a:r>
          </a:p>
          <a:p>
            <a:pPr algn="ctr">
              <a:lnSpc>
                <a:spcPts val="3496"/>
              </a:lnSpc>
            </a:pPr>
            <a:r>
              <a:rPr lang="en-US" sz="2300" b="1" spc="108" dirty="0">
                <a:solidFill>
                  <a:srgbClr val="252827"/>
                </a:solidFill>
                <a:latin typeface="Oswald"/>
              </a:rPr>
              <a:t>Meeting international standards</a:t>
            </a:r>
            <a:r>
              <a:rPr lang="en-US" sz="2300" b="1" i="0" spc="108" dirty="0">
                <a:solidFill>
                  <a:srgbClr val="252827"/>
                </a:solidFill>
                <a:latin typeface="Oswald"/>
              </a:rPr>
              <a:t> </a:t>
            </a:r>
          </a:p>
        </p:txBody>
      </p:sp>
      <p:sp>
        <p:nvSpPr>
          <p:cNvPr id="7" name="AutoShape 7"/>
          <p:cNvSpPr/>
          <p:nvPr/>
        </p:nvSpPr>
        <p:spPr>
          <a:xfrm>
            <a:off x="5143500" y="3924300"/>
            <a:ext cx="3886200" cy="5334000"/>
          </a:xfrm>
          <a:prstGeom prst="rect">
            <a:avLst/>
          </a:prstGeom>
          <a:solidFill>
            <a:srgbClr val="D9D9D9"/>
          </a:solidFill>
        </p:spPr>
      </p:sp>
      <p:pic>
        <p:nvPicPr>
          <p:cNvPr id="8" name="Picture 8"/>
          <p:cNvPicPr>
            <a:picLocks noChangeAspect="1"/>
          </p:cNvPicPr>
          <p:nvPr/>
        </p:nvPicPr>
        <p:blipFill>
          <a:blip r:embed="rId2" cstate="print"/>
          <a:srcRect/>
          <a:stretch>
            <a:fillRect/>
          </a:stretch>
        </p:blipFill>
        <p:spPr>
          <a:xfrm>
            <a:off x="6491447" y="3295650"/>
            <a:ext cx="1190306" cy="1190306"/>
          </a:xfrm>
          <a:prstGeom prst="rect">
            <a:avLst/>
          </a:prstGeom>
        </p:spPr>
      </p:pic>
      <p:sp>
        <p:nvSpPr>
          <p:cNvPr id="9" name="TextBox 9"/>
          <p:cNvSpPr txBox="1"/>
          <p:nvPr/>
        </p:nvSpPr>
        <p:spPr>
          <a:xfrm>
            <a:off x="5518089" y="4629150"/>
            <a:ext cx="3137022" cy="1333698"/>
          </a:xfrm>
          <a:prstGeom prst="rect">
            <a:avLst/>
          </a:prstGeom>
        </p:spPr>
        <p:txBody>
          <a:bodyPr lIns="0" tIns="0" rIns="0" bIns="0" rtlCol="0" anchor="t">
            <a:spAutoFit/>
          </a:bodyPr>
          <a:lstStyle/>
          <a:p>
            <a:pPr algn="ctr">
              <a:lnSpc>
                <a:spcPts val="5200"/>
              </a:lnSpc>
            </a:pPr>
            <a:r>
              <a:rPr lang="en-US" sz="4000" spc="404" dirty="0">
                <a:solidFill>
                  <a:srgbClr val="252827"/>
                </a:solidFill>
                <a:latin typeface="Oswald"/>
              </a:rPr>
              <a:t>THE BEST DOCTORS</a:t>
            </a:r>
            <a:endParaRPr lang="en-US" sz="4000" b="0" i="0" spc="404" dirty="0">
              <a:solidFill>
                <a:srgbClr val="252827"/>
              </a:solidFill>
              <a:latin typeface="Oswald"/>
            </a:endParaRPr>
          </a:p>
        </p:txBody>
      </p:sp>
      <p:sp>
        <p:nvSpPr>
          <p:cNvPr id="10" name="TextBox 10"/>
          <p:cNvSpPr txBox="1"/>
          <p:nvPr/>
        </p:nvSpPr>
        <p:spPr>
          <a:xfrm>
            <a:off x="5149728" y="6882398"/>
            <a:ext cx="3879972" cy="2115964"/>
          </a:xfrm>
          <a:prstGeom prst="rect">
            <a:avLst/>
          </a:prstGeom>
        </p:spPr>
        <p:txBody>
          <a:bodyPr lIns="0" tIns="0" rIns="0" bIns="0" rtlCol="0" anchor="t">
            <a:spAutoFit/>
          </a:bodyPr>
          <a:lstStyle/>
          <a:p>
            <a:pPr algn="ctr">
              <a:lnSpc>
                <a:spcPts val="3312"/>
              </a:lnSpc>
            </a:pPr>
            <a:r>
              <a:rPr lang="en-US" sz="2300" b="1" i="0" spc="181" dirty="0">
                <a:solidFill>
                  <a:srgbClr val="252827"/>
                </a:solidFill>
                <a:latin typeface="Oswald"/>
              </a:rPr>
              <a:t>Highly trained doctors, nurses and other medical specialists with </a:t>
            </a:r>
            <a:endParaRPr lang="ru-RU" sz="2300" b="1" i="0" spc="181" dirty="0">
              <a:solidFill>
                <a:srgbClr val="252827"/>
              </a:solidFill>
              <a:latin typeface="Oswald"/>
            </a:endParaRPr>
          </a:p>
          <a:p>
            <a:pPr algn="ctr">
              <a:lnSpc>
                <a:spcPts val="3312"/>
              </a:lnSpc>
            </a:pPr>
            <a:r>
              <a:rPr lang="en-US" sz="2300" b="1" i="0" spc="181" dirty="0">
                <a:solidFill>
                  <a:srgbClr val="252827"/>
                </a:solidFill>
                <a:latin typeface="Oswald"/>
              </a:rPr>
              <a:t>an international experience </a:t>
            </a:r>
          </a:p>
        </p:txBody>
      </p:sp>
      <p:sp>
        <p:nvSpPr>
          <p:cNvPr id="11" name="AutoShape 11"/>
          <p:cNvSpPr/>
          <p:nvPr/>
        </p:nvSpPr>
        <p:spPr>
          <a:xfrm>
            <a:off x="9258300" y="3924300"/>
            <a:ext cx="3886200" cy="5334000"/>
          </a:xfrm>
          <a:prstGeom prst="rect">
            <a:avLst/>
          </a:prstGeom>
          <a:solidFill>
            <a:srgbClr val="D9D9D9"/>
          </a:solidFill>
        </p:spPr>
      </p:sp>
      <p:pic>
        <p:nvPicPr>
          <p:cNvPr id="12" name="Picture 12"/>
          <p:cNvPicPr>
            <a:picLocks noChangeAspect="1"/>
          </p:cNvPicPr>
          <p:nvPr/>
        </p:nvPicPr>
        <p:blipFill>
          <a:blip r:embed="rId2" cstate="print"/>
          <a:srcRect/>
          <a:stretch>
            <a:fillRect/>
          </a:stretch>
        </p:blipFill>
        <p:spPr>
          <a:xfrm>
            <a:off x="10606247" y="3295650"/>
            <a:ext cx="1190306" cy="1190306"/>
          </a:xfrm>
          <a:prstGeom prst="rect">
            <a:avLst/>
          </a:prstGeom>
        </p:spPr>
      </p:pic>
      <p:sp>
        <p:nvSpPr>
          <p:cNvPr id="13" name="TextBox 13"/>
          <p:cNvSpPr txBox="1"/>
          <p:nvPr/>
        </p:nvSpPr>
        <p:spPr>
          <a:xfrm>
            <a:off x="9632889" y="4629150"/>
            <a:ext cx="3137022" cy="666849"/>
          </a:xfrm>
          <a:prstGeom prst="rect">
            <a:avLst/>
          </a:prstGeom>
        </p:spPr>
        <p:txBody>
          <a:bodyPr lIns="0" tIns="0" rIns="0" bIns="0" rtlCol="0" anchor="t">
            <a:spAutoFit/>
          </a:bodyPr>
          <a:lstStyle/>
          <a:p>
            <a:pPr algn="ctr">
              <a:lnSpc>
                <a:spcPts val="5200"/>
              </a:lnSpc>
            </a:pPr>
            <a:r>
              <a:rPr lang="en-US" sz="4000" b="0" i="0" spc="404" dirty="0">
                <a:solidFill>
                  <a:srgbClr val="252827"/>
                </a:solidFill>
                <a:latin typeface="Oswald"/>
              </a:rPr>
              <a:t>LOW COST</a:t>
            </a:r>
          </a:p>
        </p:txBody>
      </p:sp>
      <p:sp>
        <p:nvSpPr>
          <p:cNvPr id="14" name="TextBox 14"/>
          <p:cNvSpPr txBox="1"/>
          <p:nvPr/>
        </p:nvSpPr>
        <p:spPr>
          <a:xfrm>
            <a:off x="9394764" y="6872873"/>
            <a:ext cx="3613272" cy="1346522"/>
          </a:xfrm>
          <a:prstGeom prst="rect">
            <a:avLst/>
          </a:prstGeom>
        </p:spPr>
        <p:txBody>
          <a:bodyPr lIns="0" tIns="0" rIns="0" bIns="0" rtlCol="0" anchor="t">
            <a:spAutoFit/>
          </a:bodyPr>
          <a:lstStyle/>
          <a:p>
            <a:pPr algn="ctr">
              <a:lnSpc>
                <a:spcPts val="3450"/>
              </a:lnSpc>
            </a:pPr>
            <a:r>
              <a:rPr lang="en-US" sz="2300" b="1" i="0" spc="181" dirty="0">
                <a:solidFill>
                  <a:srgbClr val="252827"/>
                </a:solidFill>
                <a:latin typeface="Oswald"/>
              </a:rPr>
              <a:t>Medical care in Russia has an excellent </a:t>
            </a:r>
            <a:endParaRPr lang="ru-RU" sz="2300" b="1" i="0" spc="181" dirty="0">
              <a:solidFill>
                <a:srgbClr val="252827"/>
              </a:solidFill>
              <a:latin typeface="Oswald"/>
            </a:endParaRPr>
          </a:p>
          <a:p>
            <a:pPr algn="ctr">
              <a:lnSpc>
                <a:spcPts val="3450"/>
              </a:lnSpc>
            </a:pPr>
            <a:r>
              <a:rPr lang="en-US" sz="2300" b="1" i="0" spc="181" dirty="0">
                <a:solidFill>
                  <a:srgbClr val="252827"/>
                </a:solidFill>
                <a:latin typeface="Oswald"/>
              </a:rPr>
              <a:t>cost-to-quality ratio</a:t>
            </a:r>
          </a:p>
        </p:txBody>
      </p:sp>
      <p:sp>
        <p:nvSpPr>
          <p:cNvPr id="15" name="AutoShape 15"/>
          <p:cNvSpPr/>
          <p:nvPr/>
        </p:nvSpPr>
        <p:spPr>
          <a:xfrm>
            <a:off x="13373100" y="3924300"/>
            <a:ext cx="3886200" cy="5334000"/>
          </a:xfrm>
          <a:prstGeom prst="rect">
            <a:avLst/>
          </a:prstGeom>
          <a:solidFill>
            <a:srgbClr val="D9D9D9"/>
          </a:solidFill>
        </p:spPr>
      </p:sp>
      <p:pic>
        <p:nvPicPr>
          <p:cNvPr id="16" name="Picture 16"/>
          <p:cNvPicPr>
            <a:picLocks noChangeAspect="1"/>
          </p:cNvPicPr>
          <p:nvPr/>
        </p:nvPicPr>
        <p:blipFill>
          <a:blip r:embed="rId2" cstate="print"/>
          <a:srcRect/>
          <a:stretch>
            <a:fillRect/>
          </a:stretch>
        </p:blipFill>
        <p:spPr>
          <a:xfrm>
            <a:off x="14721047" y="3295650"/>
            <a:ext cx="1190306" cy="1190306"/>
          </a:xfrm>
          <a:prstGeom prst="rect">
            <a:avLst/>
          </a:prstGeom>
        </p:spPr>
      </p:pic>
      <p:sp>
        <p:nvSpPr>
          <p:cNvPr id="17" name="TextBox 17"/>
          <p:cNvSpPr txBox="1"/>
          <p:nvPr/>
        </p:nvSpPr>
        <p:spPr>
          <a:xfrm>
            <a:off x="13417428" y="4629150"/>
            <a:ext cx="3841872" cy="1333698"/>
          </a:xfrm>
          <a:prstGeom prst="rect">
            <a:avLst/>
          </a:prstGeom>
        </p:spPr>
        <p:txBody>
          <a:bodyPr lIns="0" tIns="0" rIns="0" bIns="0" rtlCol="0" anchor="t">
            <a:spAutoFit/>
          </a:bodyPr>
          <a:lstStyle/>
          <a:p>
            <a:pPr algn="ctr">
              <a:lnSpc>
                <a:spcPts val="5200"/>
              </a:lnSpc>
            </a:pPr>
            <a:r>
              <a:rPr lang="en-US" sz="4000" b="0" i="0" spc="404" dirty="0">
                <a:solidFill>
                  <a:srgbClr val="252827"/>
                </a:solidFill>
                <a:latin typeface="Oswald"/>
              </a:rPr>
              <a:t>RUSSIAN CULTURE</a:t>
            </a:r>
          </a:p>
        </p:txBody>
      </p:sp>
      <p:sp>
        <p:nvSpPr>
          <p:cNvPr id="18" name="TextBox 18"/>
          <p:cNvSpPr txBox="1"/>
          <p:nvPr/>
        </p:nvSpPr>
        <p:spPr>
          <a:xfrm>
            <a:off x="13423839" y="6863348"/>
            <a:ext cx="3784722" cy="1346522"/>
          </a:xfrm>
          <a:prstGeom prst="rect">
            <a:avLst/>
          </a:prstGeom>
        </p:spPr>
        <p:txBody>
          <a:bodyPr lIns="0" tIns="0" rIns="0" bIns="0" rtlCol="0" anchor="t">
            <a:spAutoFit/>
          </a:bodyPr>
          <a:lstStyle/>
          <a:p>
            <a:pPr algn="ctr">
              <a:lnSpc>
                <a:spcPts val="3519"/>
              </a:lnSpc>
            </a:pPr>
            <a:r>
              <a:rPr lang="en-US" sz="2300" b="1" i="0" spc="181" dirty="0">
                <a:solidFill>
                  <a:srgbClr val="252827"/>
                </a:solidFill>
                <a:latin typeface="Oswald"/>
              </a:rPr>
              <a:t>Discover rich national cultural heritage and history</a:t>
            </a:r>
          </a:p>
        </p:txBody>
      </p:sp>
      <p:sp>
        <p:nvSpPr>
          <p:cNvPr id="19" name="TextBox 19"/>
          <p:cNvSpPr txBox="1"/>
          <p:nvPr/>
        </p:nvSpPr>
        <p:spPr>
          <a:xfrm>
            <a:off x="1955739" y="419396"/>
            <a:ext cx="14376522" cy="2667397"/>
          </a:xfrm>
          <a:prstGeom prst="rect">
            <a:avLst/>
          </a:prstGeom>
        </p:spPr>
        <p:txBody>
          <a:bodyPr lIns="0" tIns="0" rIns="0" bIns="0" rtlCol="0" anchor="t">
            <a:spAutoFit/>
          </a:bodyPr>
          <a:lstStyle/>
          <a:p>
            <a:pPr algn="ctr">
              <a:lnSpc>
                <a:spcPts val="10400"/>
              </a:lnSpc>
            </a:pPr>
            <a:r>
              <a:rPr lang="en-US" sz="8000" b="1" i="0" spc="680" dirty="0">
                <a:solidFill>
                  <a:srgbClr val="FFFFFF"/>
                </a:solidFill>
                <a:latin typeface="Oswald"/>
              </a:rPr>
              <a:t>MEDICAL TREATMENT IN </a:t>
            </a:r>
            <a:r>
              <a:rPr lang="en-US" sz="8000" b="1" i="0" spc="680" dirty="0" smtClean="0">
                <a:solidFill>
                  <a:srgbClr val="FFFFFF"/>
                </a:solidFill>
                <a:latin typeface="Oswald"/>
              </a:rPr>
              <a:t>PSKOV REGION </a:t>
            </a:r>
            <a:r>
              <a:rPr lang="en-US" sz="8000" b="1" i="0" spc="680" dirty="0">
                <a:solidFill>
                  <a:srgbClr val="FFFFFF"/>
                </a:solidFill>
                <a:latin typeface="Oswald"/>
              </a:rPr>
              <a:t>IS</a:t>
            </a:r>
          </a:p>
        </p:txBody>
      </p:sp>
      <p:sp>
        <p:nvSpPr>
          <p:cNvPr id="20" name="TextBox 20"/>
          <p:cNvSpPr txBox="1"/>
          <p:nvPr/>
        </p:nvSpPr>
        <p:spPr>
          <a:xfrm>
            <a:off x="17290293" y="2165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5603200" cy="14833600"/>
          </a:xfrm>
        </p:grpSpPr>
        <p:pic>
          <p:nvPicPr>
            <p:cNvPr id="3" name="Picture 3"/>
            <p:cNvPicPr>
              <a:picLocks noChangeAspect="1"/>
            </p:cNvPicPr>
            <p:nvPr/>
          </p:nvPicPr>
          <p:blipFill>
            <a:blip r:embed="rId2" cstate="print">
              <a:alphaModFix amt="25000"/>
            </a:blip>
            <a:srcRect t="28300" b="28300"/>
            <a:stretch>
              <a:fillRect/>
            </a:stretch>
          </p:blipFill>
          <p:spPr>
            <a:xfrm>
              <a:off x="0" y="0"/>
              <a:ext cx="25603200" cy="7416800"/>
            </a:xfrm>
            <a:prstGeom prst="rect">
              <a:avLst/>
            </a:prstGeom>
          </p:spPr>
        </p:pic>
        <p:pic>
          <p:nvPicPr>
            <p:cNvPr id="4" name="Picture 4"/>
            <p:cNvPicPr>
              <a:picLocks noChangeAspect="1"/>
            </p:cNvPicPr>
            <p:nvPr/>
          </p:nvPicPr>
          <p:blipFill>
            <a:blip r:embed="rId3" cstate="print">
              <a:alphaModFix amt="25000"/>
            </a:blip>
            <a:srcRect t="28260" b="28260"/>
            <a:stretch>
              <a:fillRect/>
            </a:stretch>
          </p:blipFill>
          <p:spPr>
            <a:xfrm>
              <a:off x="0" y="7416800"/>
              <a:ext cx="25603200" cy="7416800"/>
            </a:xfrm>
            <a:prstGeom prst="rect">
              <a:avLst/>
            </a:prstGeom>
          </p:spPr>
        </p:pic>
      </p:grpSp>
      <p:sp>
        <p:nvSpPr>
          <p:cNvPr id="5" name="AutoShape 5"/>
          <p:cNvSpPr/>
          <p:nvPr/>
        </p:nvSpPr>
        <p:spPr>
          <a:xfrm>
            <a:off x="1028700" y="511071"/>
            <a:ext cx="16363950" cy="3225531"/>
          </a:xfrm>
          <a:prstGeom prst="rect">
            <a:avLst/>
          </a:prstGeom>
          <a:solidFill>
            <a:srgbClr val="150599"/>
          </a:solidFill>
        </p:spPr>
        <p:txBody>
          <a:bodyPr/>
          <a:lstStyle/>
          <a:p>
            <a:pPr algn="ctr"/>
            <a:r>
              <a:rPr lang="en-US" sz="6000" b="1" dirty="0">
                <a:solidFill>
                  <a:schemeClr val="bg1"/>
                </a:solidFill>
              </a:rPr>
              <a:t>GETTING MEDICAL TREATMENT IN RUSSIA</a:t>
            </a:r>
            <a:endParaRPr lang="ru-RU" sz="6000" b="1" dirty="0">
              <a:solidFill>
                <a:schemeClr val="bg1"/>
              </a:solidFill>
            </a:endParaRPr>
          </a:p>
        </p:txBody>
      </p:sp>
      <p:sp>
        <p:nvSpPr>
          <p:cNvPr id="7" name="TextBox 7"/>
          <p:cNvSpPr txBox="1"/>
          <p:nvPr/>
        </p:nvSpPr>
        <p:spPr>
          <a:xfrm>
            <a:off x="1028700" y="1782410"/>
            <a:ext cx="16261593" cy="1477328"/>
          </a:xfrm>
          <a:prstGeom prst="rect">
            <a:avLst/>
          </a:prstGeom>
        </p:spPr>
        <p:txBody>
          <a:bodyPr wrap="square" lIns="0" tIns="0" rIns="0" bIns="0" rtlCol="0" anchor="t">
            <a:spAutoFit/>
          </a:bodyPr>
          <a:lstStyle/>
          <a:p>
            <a:pPr algn="ctr"/>
            <a:r>
              <a:rPr lang="en-US" sz="3200" b="1" dirty="0">
                <a:solidFill>
                  <a:schemeClr val="bg1"/>
                </a:solidFill>
              </a:rPr>
              <a:t>IN THE RUSSIAN FEDERATION THERE ARE OUTPATIENT MEDICAL CARE AND INPATIENT MEDICAL CARE. HEALTHCARE FACILITY SPECIALISTS WILL PROVIDE ASSISTANCE WITH CHOOSING </a:t>
            </a:r>
          </a:p>
          <a:p>
            <a:pPr algn="ctr"/>
            <a:r>
              <a:rPr lang="en-US" sz="3200" b="1" dirty="0">
                <a:solidFill>
                  <a:schemeClr val="bg1"/>
                </a:solidFill>
              </a:rPr>
              <a:t>THE TYPE OF MEDICAL CARE YOU NEED.</a:t>
            </a:r>
            <a:endParaRPr lang="en-US" sz="3200" b="1" i="0" spc="100" dirty="0">
              <a:solidFill>
                <a:schemeClr val="bg1"/>
              </a:solidFill>
              <a:latin typeface="Oswald"/>
            </a:endParaRPr>
          </a:p>
        </p:txBody>
      </p:sp>
      <p:grpSp>
        <p:nvGrpSpPr>
          <p:cNvPr id="8" name="Group 8"/>
          <p:cNvGrpSpPr/>
          <p:nvPr/>
        </p:nvGrpSpPr>
        <p:grpSpPr>
          <a:xfrm>
            <a:off x="2317689" y="4070795"/>
            <a:ext cx="5445707" cy="5997474"/>
            <a:chOff x="0" y="0"/>
            <a:chExt cx="5765800" cy="6350000"/>
          </a:xfrm>
        </p:grpSpPr>
        <p:sp>
          <p:nvSpPr>
            <p:cNvPr id="9" name="Freeform 9"/>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grpSp>
        <p:nvGrpSpPr>
          <p:cNvPr id="10" name="Group 10"/>
          <p:cNvGrpSpPr/>
          <p:nvPr/>
        </p:nvGrpSpPr>
        <p:grpSpPr>
          <a:xfrm>
            <a:off x="10455059" y="4070795"/>
            <a:ext cx="5445707" cy="5997474"/>
            <a:chOff x="0" y="0"/>
            <a:chExt cx="5765800" cy="6350000"/>
          </a:xfrm>
        </p:grpSpPr>
        <p:sp>
          <p:nvSpPr>
            <p:cNvPr id="11" name="Freeform 11"/>
            <p:cNvSpPr/>
            <p:nvPr/>
          </p:nvSpPr>
          <p:spPr>
            <a:xfrm>
              <a:off x="0" y="0"/>
              <a:ext cx="5765800" cy="6350000"/>
            </a:xfrm>
            <a:custGeom>
              <a:avLst/>
              <a:gdLst/>
              <a:ahLst/>
              <a:cxnLst/>
              <a:rect l="l" t="t" r="r" b="b"/>
              <a:pathLst>
                <a:path w="5765800" h="6350000">
                  <a:moveTo>
                    <a:pt x="5765800" y="0"/>
                  </a:moveTo>
                  <a:lnTo>
                    <a:pt x="5765800" y="6350000"/>
                  </a:lnTo>
                  <a:lnTo>
                    <a:pt x="2881630" y="5361940"/>
                  </a:lnTo>
                  <a:lnTo>
                    <a:pt x="0" y="6350000"/>
                  </a:lnTo>
                  <a:lnTo>
                    <a:pt x="3810" y="4268470"/>
                  </a:lnTo>
                  <a:lnTo>
                    <a:pt x="8890" y="814070"/>
                  </a:lnTo>
                  <a:lnTo>
                    <a:pt x="10160" y="0"/>
                  </a:lnTo>
                  <a:lnTo>
                    <a:pt x="5765800" y="0"/>
                  </a:lnTo>
                  <a:close/>
                </a:path>
              </a:pathLst>
            </a:custGeom>
            <a:solidFill>
              <a:srgbClr val="FFFFFF"/>
            </a:solidFill>
          </p:spPr>
        </p:sp>
      </p:grpSp>
      <p:sp>
        <p:nvSpPr>
          <p:cNvPr id="12" name="TextBox 12"/>
          <p:cNvSpPr txBox="1"/>
          <p:nvPr/>
        </p:nvSpPr>
        <p:spPr>
          <a:xfrm>
            <a:off x="2768234" y="4229759"/>
            <a:ext cx="4544616" cy="861774"/>
          </a:xfrm>
          <a:prstGeom prst="rect">
            <a:avLst/>
          </a:prstGeom>
        </p:spPr>
        <p:txBody>
          <a:bodyPr lIns="0" tIns="0" rIns="0" bIns="0" rtlCol="0" anchor="t">
            <a:spAutoFit/>
          </a:bodyPr>
          <a:lstStyle/>
          <a:p>
            <a:pPr algn="ctr"/>
            <a:r>
              <a:rPr lang="en-US" sz="2800" b="1" spc="944" dirty="0">
                <a:solidFill>
                  <a:srgbClr val="252827"/>
                </a:solidFill>
                <a:latin typeface="Oswald"/>
              </a:rPr>
              <a:t>OUTPATIENT MEDICAL CARE</a:t>
            </a:r>
          </a:p>
        </p:txBody>
      </p:sp>
      <p:sp>
        <p:nvSpPr>
          <p:cNvPr id="13" name="TextBox 13"/>
          <p:cNvSpPr txBox="1"/>
          <p:nvPr/>
        </p:nvSpPr>
        <p:spPr>
          <a:xfrm>
            <a:off x="10949445" y="4146167"/>
            <a:ext cx="4544616" cy="861774"/>
          </a:xfrm>
          <a:prstGeom prst="rect">
            <a:avLst/>
          </a:prstGeom>
        </p:spPr>
        <p:txBody>
          <a:bodyPr lIns="0" tIns="0" rIns="0" bIns="0" rtlCol="0" anchor="t">
            <a:spAutoFit/>
          </a:bodyPr>
          <a:lstStyle/>
          <a:p>
            <a:pPr algn="ctr"/>
            <a:r>
              <a:rPr lang="en-US" sz="2800" b="1" spc="924" dirty="0">
                <a:solidFill>
                  <a:srgbClr val="343736"/>
                </a:solidFill>
                <a:latin typeface="Oswald"/>
              </a:rPr>
              <a:t>INPATIENT MEDICAL CARE</a:t>
            </a:r>
          </a:p>
        </p:txBody>
      </p:sp>
      <p:sp>
        <p:nvSpPr>
          <p:cNvPr id="14" name="TextBox 14"/>
          <p:cNvSpPr txBox="1"/>
          <p:nvPr/>
        </p:nvSpPr>
        <p:spPr>
          <a:xfrm>
            <a:off x="2561555" y="5654571"/>
            <a:ext cx="5097066" cy="1538883"/>
          </a:xfrm>
          <a:prstGeom prst="rect">
            <a:avLst/>
          </a:prstGeom>
        </p:spPr>
        <p:txBody>
          <a:bodyPr lIns="0" tIns="0" rIns="0" bIns="0" rtlCol="0" anchor="t">
            <a:spAutoFit/>
          </a:bodyPr>
          <a:lstStyle/>
          <a:p>
            <a:pPr algn="ctr"/>
            <a:r>
              <a:rPr lang="en-US" sz="2500" b="1" spc="165" dirty="0">
                <a:solidFill>
                  <a:srgbClr val="CD0808"/>
                </a:solidFill>
                <a:latin typeface="Oswald"/>
              </a:rPr>
              <a:t>GET YOUR HEALTH CHECK-UP WITHIN </a:t>
            </a:r>
          </a:p>
          <a:p>
            <a:pPr algn="ctr"/>
            <a:r>
              <a:rPr lang="en-US" sz="2500" b="1" spc="165" dirty="0">
                <a:solidFill>
                  <a:srgbClr val="CD0808"/>
                </a:solidFill>
                <a:latin typeface="Oswald"/>
              </a:rPr>
              <a:t>2-3 DAYS WHILE YOU ARE ON VACATION</a:t>
            </a:r>
          </a:p>
        </p:txBody>
      </p:sp>
      <p:sp>
        <p:nvSpPr>
          <p:cNvPr id="15" name="TextBox 15"/>
          <p:cNvSpPr txBox="1"/>
          <p:nvPr/>
        </p:nvSpPr>
        <p:spPr>
          <a:xfrm>
            <a:off x="2387234" y="8063938"/>
            <a:ext cx="5306616" cy="743793"/>
          </a:xfrm>
          <a:prstGeom prst="rect">
            <a:avLst/>
          </a:prstGeom>
        </p:spPr>
        <p:txBody>
          <a:bodyPr lIns="0" tIns="0" rIns="0" bIns="0" rtlCol="0" anchor="t">
            <a:spAutoFit/>
          </a:bodyPr>
          <a:lstStyle/>
          <a:p>
            <a:pPr algn="ctr">
              <a:lnSpc>
                <a:spcPts val="2940"/>
              </a:lnSpc>
            </a:pPr>
            <a:r>
              <a:rPr lang="en-US" sz="2800" dirty="0">
                <a:solidFill>
                  <a:srgbClr val="000000"/>
                </a:solidFill>
                <a:latin typeface="Oswald"/>
              </a:rPr>
              <a:t>Check a healthcare facility website for more information</a:t>
            </a:r>
          </a:p>
        </p:txBody>
      </p:sp>
      <p:sp>
        <p:nvSpPr>
          <p:cNvPr id="16" name="TextBox 16"/>
          <p:cNvSpPr txBox="1"/>
          <p:nvPr/>
        </p:nvSpPr>
        <p:spPr>
          <a:xfrm>
            <a:off x="10509785" y="5547738"/>
            <a:ext cx="5434821" cy="1923604"/>
          </a:xfrm>
          <a:prstGeom prst="rect">
            <a:avLst/>
          </a:prstGeom>
        </p:spPr>
        <p:txBody>
          <a:bodyPr wrap="square" lIns="0" tIns="0" rIns="0" bIns="0" rtlCol="0" anchor="t">
            <a:spAutoFit/>
          </a:bodyPr>
          <a:lstStyle/>
          <a:p>
            <a:pPr algn="ctr"/>
            <a:r>
              <a:rPr lang="en-US" sz="2500" b="1" spc="165" dirty="0">
                <a:solidFill>
                  <a:srgbClr val="CD0808"/>
                </a:solidFill>
                <a:latin typeface="Oswald"/>
              </a:rPr>
              <a:t>CHOOSE A HEALTH FACILITY ACCORDING TO THE MEDICAL PROCEDURE YOU ARE SEEKING </a:t>
            </a:r>
          </a:p>
          <a:p>
            <a:pPr algn="ctr"/>
            <a:r>
              <a:rPr lang="en-US" sz="2500" b="1" spc="165" dirty="0">
                <a:solidFill>
                  <a:srgbClr val="CD0808"/>
                </a:solidFill>
                <a:latin typeface="Oswald"/>
              </a:rPr>
              <a:t>AND COME TO RUSSIA FOR HOSPITAL ADMISSION</a:t>
            </a:r>
          </a:p>
        </p:txBody>
      </p:sp>
      <p:sp>
        <p:nvSpPr>
          <p:cNvPr id="17" name="TextBox 17"/>
          <p:cNvSpPr txBox="1"/>
          <p:nvPr/>
        </p:nvSpPr>
        <p:spPr>
          <a:xfrm>
            <a:off x="10524604" y="8063938"/>
            <a:ext cx="5306616" cy="1115690"/>
          </a:xfrm>
          <a:prstGeom prst="rect">
            <a:avLst/>
          </a:prstGeom>
        </p:spPr>
        <p:txBody>
          <a:bodyPr lIns="0" tIns="0" rIns="0" bIns="0" rtlCol="0" anchor="t">
            <a:spAutoFit/>
          </a:bodyPr>
          <a:lstStyle/>
          <a:p>
            <a:pPr algn="ctr">
              <a:lnSpc>
                <a:spcPts val="2940"/>
              </a:lnSpc>
            </a:pPr>
            <a:r>
              <a:rPr lang="en-US" sz="2800" dirty="0">
                <a:solidFill>
                  <a:srgbClr val="000000"/>
                </a:solidFill>
                <a:latin typeface="Oswald"/>
              </a:rPr>
              <a:t>Check a healthcare facility website for more information</a:t>
            </a:r>
          </a:p>
          <a:p>
            <a:pPr algn="ctr">
              <a:lnSpc>
                <a:spcPts val="2940"/>
              </a:lnSpc>
            </a:pPr>
            <a:endParaRPr lang="en-US" sz="2800" dirty="0">
              <a:solidFill>
                <a:srgbClr val="000000"/>
              </a:solidFill>
              <a:latin typeface="Oswald"/>
            </a:endParaRPr>
          </a:p>
        </p:txBody>
      </p:sp>
      <p:sp>
        <p:nvSpPr>
          <p:cNvPr id="18" name="TextBox 18"/>
          <p:cNvSpPr txBox="1"/>
          <p:nvPr/>
        </p:nvSpPr>
        <p:spPr>
          <a:xfrm>
            <a:off x="17290293" y="25461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D0808"/>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4981575"/>
          </a:xfrm>
          <a:prstGeom prst="rect">
            <a:avLst/>
          </a:prstGeom>
          <a:solidFill>
            <a:srgbClr val="545454"/>
          </a:solidFill>
        </p:spPr>
      </p:sp>
      <p:grpSp>
        <p:nvGrpSpPr>
          <p:cNvPr id="3" name="Group 3"/>
          <p:cNvGrpSpPr/>
          <p:nvPr/>
        </p:nvGrpSpPr>
        <p:grpSpPr>
          <a:xfrm>
            <a:off x="1342925" y="3809900"/>
            <a:ext cx="2343350" cy="234335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sp>
        <p:nvSpPr>
          <p:cNvPr id="5" name="TextBox 5"/>
          <p:cNvSpPr txBox="1"/>
          <p:nvPr/>
        </p:nvSpPr>
        <p:spPr>
          <a:xfrm>
            <a:off x="812739" y="6357007"/>
            <a:ext cx="3403722" cy="1387559"/>
          </a:xfrm>
          <a:prstGeom prst="rect">
            <a:avLst/>
          </a:prstGeom>
        </p:spPr>
        <p:txBody>
          <a:bodyPr lIns="0" tIns="0" rIns="0" bIns="0" rtlCol="0" anchor="t">
            <a:spAutoFit/>
          </a:bodyPr>
          <a:lstStyle/>
          <a:p>
            <a:pPr algn="ctr">
              <a:lnSpc>
                <a:spcPts val="4125"/>
              </a:lnSpc>
            </a:pPr>
            <a:r>
              <a:rPr lang="en-US" sz="3600" b="1" i="0" spc="187" dirty="0">
                <a:solidFill>
                  <a:srgbClr val="FFFFFF"/>
                </a:solidFill>
                <a:latin typeface="Oswald" charset="0"/>
                <a:ea typeface="Oswald" charset="0"/>
                <a:cs typeface="Oswald" charset="0"/>
              </a:rPr>
              <a:t>STEP I</a:t>
            </a:r>
          </a:p>
          <a:p>
            <a:pPr algn="ctr"/>
            <a:r>
              <a:rPr lang="en-US" sz="2800" dirty="0">
                <a:solidFill>
                  <a:schemeClr val="bg1"/>
                </a:solidFill>
                <a:latin typeface="Oswald" charset="0"/>
                <a:ea typeface="Oswald" charset="0"/>
                <a:cs typeface="Oswald" charset="0"/>
              </a:rPr>
              <a:t>Choose </a:t>
            </a:r>
          </a:p>
          <a:p>
            <a:pPr algn="ctr"/>
            <a:r>
              <a:rPr lang="en-US" sz="2800" dirty="0">
                <a:solidFill>
                  <a:schemeClr val="bg1"/>
                </a:solidFill>
                <a:latin typeface="Oswald" charset="0"/>
                <a:ea typeface="Oswald" charset="0"/>
                <a:cs typeface="Oswald" charset="0"/>
              </a:rPr>
              <a:t>a health facility </a:t>
            </a:r>
            <a:endParaRPr lang="en-US" sz="2800" dirty="0">
              <a:solidFill>
                <a:schemeClr val="bg1"/>
              </a:solidFill>
              <a:effectLst/>
              <a:latin typeface="Oswald" charset="0"/>
              <a:ea typeface="Oswald" charset="0"/>
              <a:cs typeface="Oswald" charset="0"/>
            </a:endParaRPr>
          </a:p>
        </p:txBody>
      </p:sp>
      <p:sp>
        <p:nvSpPr>
          <p:cNvPr id="6" name="TextBox 6"/>
          <p:cNvSpPr txBox="1"/>
          <p:nvPr/>
        </p:nvSpPr>
        <p:spPr>
          <a:xfrm>
            <a:off x="4127439" y="6357007"/>
            <a:ext cx="3403722" cy="1818447"/>
          </a:xfrm>
          <a:prstGeom prst="rect">
            <a:avLst/>
          </a:prstGeom>
        </p:spPr>
        <p:txBody>
          <a:bodyPr lIns="0" tIns="0" rIns="0" bIns="0" rtlCol="0" anchor="t">
            <a:spAutoFit/>
          </a:bodyPr>
          <a:lstStyle/>
          <a:p>
            <a:pPr algn="ctr">
              <a:lnSpc>
                <a:spcPts val="4125"/>
              </a:lnSpc>
            </a:pPr>
            <a:r>
              <a:rPr lang="en-US" sz="3600" b="1" i="0" spc="187" dirty="0">
                <a:solidFill>
                  <a:srgbClr val="FFFFFF"/>
                </a:solidFill>
                <a:latin typeface="Oswald" charset="0"/>
                <a:ea typeface="Oswald" charset="0"/>
                <a:cs typeface="Oswald" charset="0"/>
              </a:rPr>
              <a:t>  STEP II</a:t>
            </a:r>
          </a:p>
          <a:p>
            <a:pPr algn="ctr"/>
            <a:r>
              <a:rPr lang="en-US" sz="2800" dirty="0">
                <a:solidFill>
                  <a:schemeClr val="bg1"/>
                </a:solidFill>
                <a:latin typeface="Oswald" charset="0"/>
                <a:ea typeface="Oswald" charset="0"/>
                <a:cs typeface="Oswald" charset="0"/>
              </a:rPr>
              <a:t>Get confirmation</a:t>
            </a:r>
          </a:p>
          <a:p>
            <a:pPr algn="ctr"/>
            <a:r>
              <a:rPr lang="en-US" sz="2800" dirty="0">
                <a:solidFill>
                  <a:schemeClr val="bg1"/>
                </a:solidFill>
                <a:latin typeface="Oswald" charset="0"/>
                <a:ea typeface="Oswald" charset="0"/>
                <a:cs typeface="Oswald" charset="0"/>
              </a:rPr>
              <a:t> from chosen healthcare facility </a:t>
            </a:r>
            <a:endParaRPr lang="en-US" sz="2800" dirty="0">
              <a:solidFill>
                <a:schemeClr val="bg1"/>
              </a:solidFill>
              <a:effectLst/>
              <a:latin typeface="Oswald" charset="0"/>
              <a:ea typeface="Oswald" charset="0"/>
              <a:cs typeface="Oswald" charset="0"/>
            </a:endParaRPr>
          </a:p>
        </p:txBody>
      </p:sp>
      <p:sp>
        <p:nvSpPr>
          <p:cNvPr id="7" name="TextBox 7"/>
          <p:cNvSpPr txBox="1"/>
          <p:nvPr/>
        </p:nvSpPr>
        <p:spPr>
          <a:xfrm>
            <a:off x="7531161" y="6319371"/>
            <a:ext cx="3403722" cy="1818447"/>
          </a:xfrm>
          <a:prstGeom prst="rect">
            <a:avLst/>
          </a:prstGeom>
        </p:spPr>
        <p:txBody>
          <a:bodyPr wrap="square" lIns="0" tIns="0" rIns="0" bIns="0" rtlCol="0" anchor="t">
            <a:spAutoFit/>
          </a:bodyPr>
          <a:lstStyle/>
          <a:p>
            <a:pPr algn="ctr">
              <a:lnSpc>
                <a:spcPts val="4125"/>
              </a:lnSpc>
            </a:pPr>
            <a:r>
              <a:rPr lang="en-US" sz="3600" b="1" i="0" spc="187" dirty="0">
                <a:solidFill>
                  <a:schemeClr val="bg1"/>
                </a:solidFill>
                <a:latin typeface="Oswald"/>
              </a:rPr>
              <a:t>STEP III</a:t>
            </a:r>
          </a:p>
          <a:p>
            <a:pPr algn="ctr"/>
            <a:r>
              <a:rPr lang="en-US" sz="2800" i="0" spc="187" dirty="0">
                <a:solidFill>
                  <a:schemeClr val="bg1"/>
                </a:solidFill>
                <a:latin typeface="Oswald"/>
              </a:rPr>
              <a:t>Select type </a:t>
            </a:r>
          </a:p>
          <a:p>
            <a:pPr algn="ctr"/>
            <a:r>
              <a:rPr lang="en-US" sz="2800" i="0" spc="187" dirty="0">
                <a:solidFill>
                  <a:schemeClr val="bg1"/>
                </a:solidFill>
                <a:latin typeface="Oswald"/>
              </a:rPr>
              <a:t>of transportation </a:t>
            </a:r>
          </a:p>
          <a:p>
            <a:pPr algn="ctr"/>
            <a:r>
              <a:rPr lang="en-US" sz="2800" spc="187" dirty="0">
                <a:solidFill>
                  <a:schemeClr val="bg1"/>
                </a:solidFill>
                <a:latin typeface="Oswald"/>
              </a:rPr>
              <a:t>and accommodation</a:t>
            </a:r>
            <a:endParaRPr lang="en-US" sz="2800" i="0" spc="187" dirty="0">
              <a:solidFill>
                <a:schemeClr val="bg1"/>
              </a:solidFill>
              <a:latin typeface="Oswald"/>
            </a:endParaRPr>
          </a:p>
        </p:txBody>
      </p:sp>
      <p:sp>
        <p:nvSpPr>
          <p:cNvPr id="8" name="TextBox 8"/>
          <p:cNvSpPr txBox="1"/>
          <p:nvPr/>
        </p:nvSpPr>
        <p:spPr>
          <a:xfrm>
            <a:off x="10804464" y="6357007"/>
            <a:ext cx="3308472" cy="1387559"/>
          </a:xfrm>
          <a:prstGeom prst="rect">
            <a:avLst/>
          </a:prstGeom>
        </p:spPr>
        <p:txBody>
          <a:bodyPr lIns="0" tIns="0" rIns="0" bIns="0" rtlCol="0" anchor="t">
            <a:spAutoFit/>
          </a:bodyPr>
          <a:lstStyle/>
          <a:p>
            <a:pPr algn="ctr">
              <a:lnSpc>
                <a:spcPts val="4125"/>
              </a:lnSpc>
            </a:pPr>
            <a:r>
              <a:rPr lang="en-US" sz="3600" b="1" i="0" spc="187" dirty="0">
                <a:solidFill>
                  <a:srgbClr val="FFFFFF"/>
                </a:solidFill>
                <a:latin typeface="Oswald"/>
              </a:rPr>
              <a:t>STEP IV</a:t>
            </a:r>
          </a:p>
          <a:p>
            <a:pPr algn="ctr"/>
            <a:r>
              <a:rPr lang="en-US" sz="2800" i="0" spc="187" dirty="0">
                <a:solidFill>
                  <a:srgbClr val="FFFFFF"/>
                </a:solidFill>
                <a:latin typeface="Oswald"/>
              </a:rPr>
              <a:t>Apply for </a:t>
            </a:r>
          </a:p>
          <a:p>
            <a:pPr algn="ctr"/>
            <a:r>
              <a:rPr lang="en-US" sz="2800" spc="187" dirty="0">
                <a:solidFill>
                  <a:srgbClr val="FFFFFF"/>
                </a:solidFill>
                <a:latin typeface="Oswald"/>
              </a:rPr>
              <a:t>a visa</a:t>
            </a:r>
            <a:endParaRPr lang="en-US" sz="2800" i="0" spc="187" dirty="0">
              <a:solidFill>
                <a:srgbClr val="FFFFFF"/>
              </a:solidFill>
              <a:latin typeface="Oswald"/>
            </a:endParaRPr>
          </a:p>
        </p:txBody>
      </p:sp>
      <p:sp>
        <p:nvSpPr>
          <p:cNvPr id="9" name="TextBox 9"/>
          <p:cNvSpPr txBox="1"/>
          <p:nvPr/>
        </p:nvSpPr>
        <p:spPr>
          <a:xfrm>
            <a:off x="14090589" y="6357007"/>
            <a:ext cx="3365622" cy="1014893"/>
          </a:xfrm>
          <a:prstGeom prst="rect">
            <a:avLst/>
          </a:prstGeom>
        </p:spPr>
        <p:txBody>
          <a:bodyPr lIns="0" tIns="0" rIns="0" bIns="0" rtlCol="0" anchor="t">
            <a:spAutoFit/>
          </a:bodyPr>
          <a:lstStyle/>
          <a:p>
            <a:pPr algn="ctr">
              <a:lnSpc>
                <a:spcPts val="4125"/>
              </a:lnSpc>
            </a:pPr>
            <a:r>
              <a:rPr lang="en-US" sz="3600" b="1" i="0" spc="187" dirty="0">
                <a:solidFill>
                  <a:srgbClr val="FFFFFF"/>
                </a:solidFill>
                <a:latin typeface="Oswald"/>
              </a:rPr>
              <a:t>STEP V </a:t>
            </a:r>
          </a:p>
          <a:p>
            <a:pPr algn="ctr">
              <a:lnSpc>
                <a:spcPts val="4125"/>
              </a:lnSpc>
            </a:pPr>
            <a:r>
              <a:rPr lang="en-US" sz="2800" i="0" spc="187" dirty="0">
                <a:solidFill>
                  <a:srgbClr val="FFFFFF"/>
                </a:solidFill>
                <a:latin typeface="Oswald"/>
              </a:rPr>
              <a:t>Welcome to Russia!</a:t>
            </a:r>
          </a:p>
        </p:txBody>
      </p:sp>
      <p:grpSp>
        <p:nvGrpSpPr>
          <p:cNvPr id="10" name="Group 10"/>
          <p:cNvGrpSpPr/>
          <p:nvPr/>
        </p:nvGrpSpPr>
        <p:grpSpPr>
          <a:xfrm>
            <a:off x="1523900" y="3990875"/>
            <a:ext cx="1981400" cy="19814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12" name="Picture 12"/>
          <p:cNvPicPr>
            <a:picLocks noChangeAspect="1"/>
          </p:cNvPicPr>
          <p:nvPr/>
        </p:nvPicPr>
        <p:blipFill>
          <a:blip r:embed="rId2" cstate="print"/>
          <a:srcRect/>
          <a:stretch>
            <a:fillRect/>
          </a:stretch>
        </p:blipFill>
        <p:spPr>
          <a:xfrm>
            <a:off x="2024931" y="4388037"/>
            <a:ext cx="979337" cy="1187075"/>
          </a:xfrm>
          <a:prstGeom prst="rect">
            <a:avLst/>
          </a:prstGeom>
        </p:spPr>
      </p:pic>
      <p:grpSp>
        <p:nvGrpSpPr>
          <p:cNvPr id="13" name="Group 13"/>
          <p:cNvGrpSpPr/>
          <p:nvPr/>
        </p:nvGrpSpPr>
        <p:grpSpPr>
          <a:xfrm>
            <a:off x="4657625" y="3809900"/>
            <a:ext cx="2343350" cy="234335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5" name="Group 15"/>
          <p:cNvGrpSpPr/>
          <p:nvPr/>
        </p:nvGrpSpPr>
        <p:grpSpPr>
          <a:xfrm>
            <a:off x="7972325" y="3809900"/>
            <a:ext cx="2343350" cy="2343350"/>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7" name="Group 17"/>
          <p:cNvGrpSpPr/>
          <p:nvPr/>
        </p:nvGrpSpPr>
        <p:grpSpPr>
          <a:xfrm>
            <a:off x="11287025" y="3809900"/>
            <a:ext cx="2343350" cy="234335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9" name="Group 19"/>
          <p:cNvGrpSpPr/>
          <p:nvPr/>
        </p:nvGrpSpPr>
        <p:grpSpPr>
          <a:xfrm>
            <a:off x="14601725" y="3809900"/>
            <a:ext cx="2343350" cy="234335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pic>
        <p:nvPicPr>
          <p:cNvPr id="21" name="Picture 21"/>
          <p:cNvPicPr>
            <a:picLocks noChangeAspect="1"/>
          </p:cNvPicPr>
          <p:nvPr/>
        </p:nvPicPr>
        <p:blipFill>
          <a:blip r:embed="rId3" cstate="print"/>
          <a:srcRect/>
          <a:stretch>
            <a:fillRect/>
          </a:stretch>
        </p:blipFill>
        <p:spPr>
          <a:xfrm>
            <a:off x="5323801" y="4376187"/>
            <a:ext cx="1010999" cy="1210777"/>
          </a:xfrm>
          <a:prstGeom prst="rect">
            <a:avLst/>
          </a:prstGeom>
        </p:spPr>
      </p:pic>
      <p:sp>
        <p:nvSpPr>
          <p:cNvPr id="22" name="TextBox 22"/>
          <p:cNvSpPr txBox="1"/>
          <p:nvPr/>
        </p:nvSpPr>
        <p:spPr>
          <a:xfrm>
            <a:off x="593666" y="665383"/>
            <a:ext cx="17500718" cy="3693319"/>
          </a:xfrm>
          <a:prstGeom prst="rect">
            <a:avLst/>
          </a:prstGeom>
        </p:spPr>
        <p:txBody>
          <a:bodyPr lIns="0" tIns="0" rIns="0" bIns="0" rtlCol="0" anchor="t">
            <a:spAutoFit/>
          </a:bodyPr>
          <a:lstStyle/>
          <a:p>
            <a:pPr algn="ctr"/>
            <a:r>
              <a:rPr lang="en-US" sz="8000" b="1" dirty="0">
                <a:solidFill>
                  <a:schemeClr val="bg1"/>
                </a:solidFill>
              </a:rPr>
              <a:t>HOW TO GET MEDICAL CARE </a:t>
            </a:r>
          </a:p>
          <a:p>
            <a:pPr algn="ctr"/>
            <a:r>
              <a:rPr lang="en-US" sz="8000" b="1" dirty="0">
                <a:solidFill>
                  <a:schemeClr val="bg1"/>
                </a:solidFill>
              </a:rPr>
              <a:t>IN </a:t>
            </a:r>
            <a:r>
              <a:rPr lang="en-US" sz="8000" b="1" dirty="0" smtClean="0">
                <a:solidFill>
                  <a:schemeClr val="bg1"/>
                </a:solidFill>
              </a:rPr>
              <a:t>THE PSKOV REGION? </a:t>
            </a:r>
            <a:endParaRPr lang="en-US" sz="8000" dirty="0">
              <a:solidFill>
                <a:schemeClr val="bg1"/>
              </a:solidFill>
            </a:endParaRPr>
          </a:p>
          <a:p>
            <a:endParaRPr lang="en-US" sz="8000" dirty="0">
              <a:effectLst/>
            </a:endParaRPr>
          </a:p>
        </p:txBody>
      </p:sp>
      <p:grpSp>
        <p:nvGrpSpPr>
          <p:cNvPr id="23" name="Group 23"/>
          <p:cNvGrpSpPr/>
          <p:nvPr/>
        </p:nvGrpSpPr>
        <p:grpSpPr>
          <a:xfrm>
            <a:off x="4838600" y="3990875"/>
            <a:ext cx="1981400" cy="198140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5" name="Group 25"/>
          <p:cNvGrpSpPr/>
          <p:nvPr/>
        </p:nvGrpSpPr>
        <p:grpSpPr>
          <a:xfrm>
            <a:off x="8153300" y="3990875"/>
            <a:ext cx="1981400" cy="1981400"/>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7" name="Group 27"/>
          <p:cNvGrpSpPr/>
          <p:nvPr/>
        </p:nvGrpSpPr>
        <p:grpSpPr>
          <a:xfrm>
            <a:off x="11468000" y="3990875"/>
            <a:ext cx="1981400" cy="198140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grpSp>
        <p:nvGrpSpPr>
          <p:cNvPr id="29" name="Group 29"/>
          <p:cNvGrpSpPr/>
          <p:nvPr/>
        </p:nvGrpSpPr>
        <p:grpSpPr>
          <a:xfrm>
            <a:off x="14782700" y="3990875"/>
            <a:ext cx="1981400" cy="198140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52827"/>
            </a:solidFill>
          </p:spPr>
        </p:sp>
      </p:grpSp>
      <p:pic>
        <p:nvPicPr>
          <p:cNvPr id="31" name="Picture 31"/>
          <p:cNvPicPr>
            <a:picLocks noChangeAspect="1"/>
          </p:cNvPicPr>
          <p:nvPr/>
        </p:nvPicPr>
        <p:blipFill>
          <a:blip r:embed="rId4" cstate="print"/>
          <a:srcRect/>
          <a:stretch>
            <a:fillRect/>
          </a:stretch>
        </p:blipFill>
        <p:spPr>
          <a:xfrm>
            <a:off x="5115070" y="4622997"/>
            <a:ext cx="1428460" cy="942784"/>
          </a:xfrm>
          <a:prstGeom prst="rect">
            <a:avLst/>
          </a:prstGeom>
        </p:spPr>
      </p:pic>
      <p:pic>
        <p:nvPicPr>
          <p:cNvPr id="32" name="Picture 32"/>
          <p:cNvPicPr>
            <a:picLocks noChangeAspect="1"/>
          </p:cNvPicPr>
          <p:nvPr/>
        </p:nvPicPr>
        <p:blipFill>
          <a:blip r:embed="rId5" cstate="print"/>
          <a:srcRect/>
          <a:stretch>
            <a:fillRect/>
          </a:stretch>
        </p:blipFill>
        <p:spPr>
          <a:xfrm>
            <a:off x="15276744" y="4376187"/>
            <a:ext cx="993311" cy="1189594"/>
          </a:xfrm>
          <a:prstGeom prst="rect">
            <a:avLst/>
          </a:prstGeom>
        </p:spPr>
      </p:pic>
      <p:pic>
        <p:nvPicPr>
          <p:cNvPr id="33" name="Picture 33"/>
          <p:cNvPicPr>
            <a:picLocks noChangeAspect="1"/>
          </p:cNvPicPr>
          <p:nvPr/>
        </p:nvPicPr>
        <p:blipFill>
          <a:blip r:embed="rId6" cstate="print"/>
          <a:srcRect/>
          <a:stretch>
            <a:fillRect/>
          </a:stretch>
        </p:blipFill>
        <p:spPr>
          <a:xfrm>
            <a:off x="11668357" y="4657534"/>
            <a:ext cx="1580686" cy="648081"/>
          </a:xfrm>
          <a:prstGeom prst="rect">
            <a:avLst/>
          </a:prstGeom>
        </p:spPr>
      </p:pic>
      <p:pic>
        <p:nvPicPr>
          <p:cNvPr id="34" name="Picture 34"/>
          <p:cNvPicPr>
            <a:picLocks noChangeAspect="1"/>
          </p:cNvPicPr>
          <p:nvPr/>
        </p:nvPicPr>
        <p:blipFill>
          <a:blip r:embed="rId7" cstate="print"/>
          <a:srcRect/>
          <a:stretch>
            <a:fillRect/>
          </a:stretch>
        </p:blipFill>
        <p:spPr>
          <a:xfrm>
            <a:off x="8491497" y="4524823"/>
            <a:ext cx="1305007" cy="913505"/>
          </a:xfrm>
          <a:prstGeom prst="rect">
            <a:avLst/>
          </a:prstGeom>
        </p:spPr>
      </p:pic>
      <p:sp>
        <p:nvSpPr>
          <p:cNvPr id="35" name="TextBox 35"/>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05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44801" t="44801" r="44801" b="44801"/>
          <a:stretch>
            <a:fillRect/>
          </a:stretch>
        </p:blipFill>
        <p:spPr>
          <a:xfrm>
            <a:off x="8166199" y="9456539"/>
            <a:ext cx="1901541" cy="1901541"/>
          </a:xfrm>
          <a:prstGeom prst="rect">
            <a:avLst/>
          </a:prstGeom>
        </p:spPr>
      </p:pic>
      <p:pic>
        <p:nvPicPr>
          <p:cNvPr id="3" name="Picture 3"/>
          <p:cNvPicPr>
            <a:picLocks noChangeAspect="1"/>
          </p:cNvPicPr>
          <p:nvPr/>
        </p:nvPicPr>
        <p:blipFill>
          <a:blip r:embed="rId3" cstate="print"/>
          <a:srcRect l="44801" t="44801" r="44801" b="44801"/>
          <a:stretch>
            <a:fillRect/>
          </a:stretch>
        </p:blipFill>
        <p:spPr>
          <a:xfrm>
            <a:off x="8179594" y="-1031379"/>
            <a:ext cx="1901541" cy="1901541"/>
          </a:xfrm>
          <a:prstGeom prst="rect">
            <a:avLst/>
          </a:prstGeom>
        </p:spPr>
      </p:pic>
      <p:sp>
        <p:nvSpPr>
          <p:cNvPr id="4" name="TextBox 4"/>
          <p:cNvSpPr txBox="1"/>
          <p:nvPr/>
        </p:nvSpPr>
        <p:spPr>
          <a:xfrm>
            <a:off x="667646" y="2764626"/>
            <a:ext cx="16952707" cy="1590179"/>
          </a:xfrm>
          <a:prstGeom prst="rect">
            <a:avLst/>
          </a:prstGeom>
        </p:spPr>
        <p:txBody>
          <a:bodyPr lIns="0" tIns="0" rIns="0" bIns="0" rtlCol="0" anchor="t">
            <a:spAutoFit/>
          </a:bodyPr>
          <a:lstStyle/>
          <a:p>
            <a:pPr algn="ctr">
              <a:lnSpc>
                <a:spcPts val="12439"/>
              </a:lnSpc>
            </a:pPr>
            <a:r>
              <a:rPr lang="en-US" sz="10031" b="1" i="0" spc="722" dirty="0">
                <a:solidFill>
                  <a:srgbClr val="FFFFFF"/>
                </a:solidFill>
                <a:latin typeface="Oswald"/>
              </a:rPr>
              <a:t>STEP I</a:t>
            </a:r>
          </a:p>
        </p:txBody>
      </p:sp>
      <p:sp>
        <p:nvSpPr>
          <p:cNvPr id="5" name="TextBox 5"/>
          <p:cNvSpPr txBox="1"/>
          <p:nvPr/>
        </p:nvSpPr>
        <p:spPr>
          <a:xfrm>
            <a:off x="666750" y="4991100"/>
            <a:ext cx="17134487" cy="3046988"/>
          </a:xfrm>
          <a:prstGeom prst="rect">
            <a:avLst/>
          </a:prstGeom>
        </p:spPr>
        <p:txBody>
          <a:bodyPr lIns="0" tIns="0" rIns="0" bIns="0" rtlCol="0" anchor="t">
            <a:spAutoFit/>
          </a:bodyPr>
          <a:lstStyle/>
          <a:p>
            <a:pPr algn="ctr"/>
            <a:r>
              <a:rPr lang="en-US" sz="6600" b="1" dirty="0">
                <a:solidFill>
                  <a:schemeClr val="bg1"/>
                </a:solidFill>
                <a:latin typeface="Oswald" charset="0"/>
                <a:ea typeface="Oswald" charset="0"/>
                <a:cs typeface="Oswald" charset="0"/>
              </a:rPr>
              <a:t>CHOOSE THE BEST HEALTH FACILITY ACCORDING TO THE MEDICAL PROCEDURE YOU ARE SEEKING </a:t>
            </a:r>
            <a:endParaRPr lang="en-US" sz="6600" dirty="0">
              <a:solidFill>
                <a:schemeClr val="bg1"/>
              </a:solidFill>
              <a:effectLst/>
              <a:latin typeface="Oswald" charset="0"/>
              <a:ea typeface="Oswald" charset="0"/>
              <a:cs typeface="Oswald" charset="0"/>
            </a:endParaRPr>
          </a:p>
        </p:txBody>
      </p:sp>
      <p:sp>
        <p:nvSpPr>
          <p:cNvPr id="6" name="TextBox 6"/>
          <p:cNvSpPr txBox="1"/>
          <p:nvPr/>
        </p:nvSpPr>
        <p:spPr>
          <a:xfrm>
            <a:off x="17290293" y="1974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4"/>
        </a:solidFill>
        <a:effectLst/>
      </p:bgPr>
    </p:bg>
    <p:spTree>
      <p:nvGrpSpPr>
        <p:cNvPr id="1" name=""/>
        <p:cNvGrpSpPr/>
        <p:nvPr/>
      </p:nvGrpSpPr>
      <p:grpSpPr>
        <a:xfrm>
          <a:off x="0" y="0"/>
          <a:ext cx="0" cy="0"/>
          <a:chOff x="0" y="0"/>
          <a:chExt cx="0" cy="0"/>
        </a:xfrm>
      </p:grpSpPr>
      <p:sp>
        <p:nvSpPr>
          <p:cNvPr id="11" name="TextBox 11"/>
          <p:cNvSpPr txBox="1"/>
          <p:nvPr/>
        </p:nvSpPr>
        <p:spPr>
          <a:xfrm>
            <a:off x="1018009" y="445489"/>
            <a:ext cx="16071972" cy="4062651"/>
          </a:xfrm>
          <a:prstGeom prst="rect">
            <a:avLst/>
          </a:prstGeom>
        </p:spPr>
        <p:txBody>
          <a:bodyPr lIns="0" tIns="0" rIns="0" bIns="0" rtlCol="0" anchor="t">
            <a:spAutoFit/>
          </a:bodyPr>
          <a:lstStyle/>
          <a:p>
            <a:pPr algn="ctr"/>
            <a:r>
              <a:rPr lang="en-US" sz="8800" b="1" i="0" spc="700" dirty="0">
                <a:solidFill>
                  <a:srgbClr val="FFFFFF"/>
                </a:solidFill>
                <a:latin typeface="Oswald"/>
              </a:rPr>
              <a:t>CHOOSE YOUR</a:t>
            </a:r>
          </a:p>
          <a:p>
            <a:pPr algn="ctr"/>
            <a:r>
              <a:rPr lang="en-US" sz="8800" b="1" i="0" spc="700" dirty="0" smtClean="0">
                <a:solidFill>
                  <a:srgbClr val="FFFFFF"/>
                </a:solidFill>
                <a:latin typeface="Oswald"/>
              </a:rPr>
              <a:t>PSKOV </a:t>
            </a:r>
            <a:r>
              <a:rPr lang="en-US" sz="8800" b="1" i="0" spc="700" dirty="0">
                <a:solidFill>
                  <a:srgbClr val="FFFFFF"/>
                </a:solidFill>
                <a:latin typeface="Oswald"/>
              </a:rPr>
              <a:t>MEDICAL </a:t>
            </a:r>
          </a:p>
          <a:p>
            <a:pPr algn="ctr"/>
            <a:r>
              <a:rPr lang="en-US" sz="8800" b="1" i="0" spc="700" dirty="0">
                <a:solidFill>
                  <a:srgbClr val="FFFFFF"/>
                </a:solidFill>
                <a:latin typeface="Oswald"/>
              </a:rPr>
              <a:t>RESEARCH CENTERS</a:t>
            </a:r>
          </a:p>
        </p:txBody>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3" name="Picture 13"/>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28" name="TextBox 28"/>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a:solidFill>
                  <a:srgbClr val="FFFFFF"/>
                </a:solidFill>
                <a:latin typeface="Oswald"/>
              </a:rPr>
              <a:t>8</a:t>
            </a:r>
          </a:p>
        </p:txBody>
      </p:sp>
      <p:sp>
        <p:nvSpPr>
          <p:cNvPr id="62" name="AutoShape 2"/>
          <p:cNvSpPr/>
          <p:nvPr/>
        </p:nvSpPr>
        <p:spPr>
          <a:xfrm>
            <a:off x="0" y="4810125"/>
            <a:ext cx="6057583" cy="5438775"/>
          </a:xfrm>
          <a:prstGeom prst="rect">
            <a:avLst/>
          </a:prstGeom>
          <a:solidFill>
            <a:srgbClr val="A6A6A6"/>
          </a:solidFill>
        </p:spPr>
      </p:sp>
      <p:sp>
        <p:nvSpPr>
          <p:cNvPr id="63" name="TextBox 3"/>
          <p:cNvSpPr txBox="1"/>
          <p:nvPr/>
        </p:nvSpPr>
        <p:spPr>
          <a:xfrm>
            <a:off x="1094715" y="4991100"/>
            <a:ext cx="3686119" cy="491288"/>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CARDIOLOGY</a:t>
            </a:r>
            <a:endParaRPr lang="en-US" sz="2800" b="1" spc="321" dirty="0">
              <a:solidFill>
                <a:srgbClr val="252827"/>
              </a:solidFill>
              <a:latin typeface="Oswald"/>
            </a:endParaRPr>
          </a:p>
        </p:txBody>
      </p:sp>
      <p:sp>
        <p:nvSpPr>
          <p:cNvPr id="64" name="TextBox 4"/>
          <p:cNvSpPr txBox="1"/>
          <p:nvPr/>
        </p:nvSpPr>
        <p:spPr>
          <a:xfrm>
            <a:off x="914400" y="5423743"/>
            <a:ext cx="4331726" cy="2539157"/>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40"/>
              </a:lnSpc>
            </a:pPr>
            <a:r>
              <a:rPr lang="en-US" sz="1600" dirty="0" smtClean="0">
                <a:solidFill>
                  <a:prstClr val="white"/>
                </a:solidFill>
                <a:latin typeface="+mj-lt"/>
              </a:rPr>
              <a:t>GBUZ</a:t>
            </a:r>
            <a:r>
              <a:rPr lang="ru-RU" sz="1600" dirty="0" smtClean="0">
                <a:solidFill>
                  <a:prstClr val="white"/>
                </a:solidFill>
                <a:latin typeface="+mj-lt"/>
              </a:rPr>
              <a:t> </a:t>
            </a:r>
            <a:r>
              <a:rPr lang="en-US" sz="1600" dirty="0" smtClean="0">
                <a:solidFill>
                  <a:prstClr val="white"/>
                </a:solidFill>
                <a:latin typeface="+mj-lt"/>
              </a:rPr>
              <a:t>PO</a:t>
            </a:r>
            <a:r>
              <a:rPr lang="ru-RU" sz="1600" dirty="0" smtClean="0">
                <a:solidFill>
                  <a:prstClr val="white"/>
                </a:solidFill>
                <a:latin typeface="+mj-lt"/>
              </a:rPr>
              <a:t> «</a:t>
            </a:r>
            <a:r>
              <a:rPr lang="en-US" sz="1600" dirty="0" smtClean="0">
                <a:solidFill>
                  <a:prstClr val="white"/>
                </a:solidFill>
                <a:latin typeface="+mj-lt"/>
              </a:rPr>
              <a:t>Pskov Regional Clinical Hospital</a:t>
            </a:r>
            <a:r>
              <a:rPr lang="ru-RU" sz="1600" dirty="0" smtClean="0">
                <a:solidFill>
                  <a:prstClr val="white"/>
                </a:solidFill>
                <a:latin typeface="+mj-lt"/>
              </a:rPr>
              <a:t>»</a:t>
            </a:r>
            <a:endParaRPr lang="en-US" sz="1600" dirty="0" smtClean="0">
              <a:solidFill>
                <a:prstClr val="white"/>
              </a:solidFill>
              <a:latin typeface="+mj-lt"/>
            </a:endParaRPr>
          </a:p>
          <a:p>
            <a:pPr>
              <a:lnSpc>
                <a:spcPts val="2240"/>
              </a:lnSpc>
            </a:pP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en-US" sz="1600" spc="33" dirty="0" smtClean="0">
              <a:solidFill>
                <a:srgbClr val="252827"/>
              </a:solidFill>
              <a:latin typeface="Montserrat Light" panose="020B0604020202020204" charset="0"/>
            </a:endParaRPr>
          </a:p>
          <a:p>
            <a:pPr>
              <a:lnSpc>
                <a:spcPts val="2239"/>
              </a:lnSpc>
            </a:pPr>
            <a:r>
              <a:rPr lang="en-US" sz="1600" dirty="0" smtClean="0">
                <a:solidFill>
                  <a:prstClr val="white"/>
                </a:solidFill>
              </a:rPr>
              <a:t>GBUZ</a:t>
            </a:r>
            <a:r>
              <a:rPr lang="ru-RU" sz="1600" dirty="0" smtClean="0">
                <a:solidFill>
                  <a:prstClr val="white"/>
                </a:solidFill>
              </a:rPr>
              <a:t> </a:t>
            </a:r>
            <a:r>
              <a:rPr lang="en-US" sz="1600" dirty="0" smtClean="0">
                <a:solidFill>
                  <a:prstClr val="white"/>
                </a:solidFill>
              </a:rPr>
              <a:t>PO </a:t>
            </a:r>
            <a:r>
              <a:rPr lang="ru-RU" sz="1600" spc="33" dirty="0" smtClean="0">
                <a:solidFill>
                  <a:srgbClr val="FFFFFF"/>
                </a:solidFill>
                <a:latin typeface="+mj-lt"/>
              </a:rPr>
              <a:t>«</a:t>
            </a:r>
            <a:r>
              <a:rPr lang="en-US" sz="1600" spc="33" dirty="0" smtClean="0">
                <a:solidFill>
                  <a:srgbClr val="FFFFFF"/>
                </a:solidFill>
                <a:latin typeface="+mj-lt"/>
              </a:rPr>
              <a:t>Velikiye </a:t>
            </a:r>
            <a:r>
              <a:rPr lang="en-US" sz="1600" spc="33" dirty="0" err="1" smtClean="0">
                <a:solidFill>
                  <a:srgbClr val="FFFFFF"/>
                </a:solidFill>
                <a:latin typeface="+mj-lt"/>
              </a:rPr>
              <a:t>Luki</a:t>
            </a:r>
            <a:r>
              <a:rPr lang="en-US" sz="1600" spc="33" dirty="0" smtClean="0">
                <a:solidFill>
                  <a:srgbClr val="FFFFFF"/>
                </a:solidFill>
                <a:latin typeface="+mj-lt"/>
              </a:rPr>
              <a:t> </a:t>
            </a:r>
            <a:r>
              <a:rPr lang="en-US" sz="1600" spc="33" dirty="0" err="1" smtClean="0">
                <a:solidFill>
                  <a:srgbClr val="FFFFFF"/>
                </a:solidFill>
                <a:latin typeface="+mj-lt"/>
              </a:rPr>
              <a:t>interdistrict</a:t>
            </a:r>
            <a:r>
              <a:rPr lang="en-US" sz="1600" spc="33" dirty="0" smtClean="0">
                <a:solidFill>
                  <a:srgbClr val="FFFFFF"/>
                </a:solidFill>
                <a:latin typeface="+mj-lt"/>
              </a:rPr>
              <a:t> hospital</a:t>
            </a:r>
            <a:r>
              <a:rPr lang="ru-RU" sz="1600" spc="33" dirty="0" smtClean="0">
                <a:solidFill>
                  <a:srgbClr val="FFFFFF"/>
                </a:solidFill>
                <a:latin typeface="+mj-lt"/>
              </a:rPr>
              <a:t>»</a:t>
            </a:r>
            <a:endParaRPr lang="en-US" sz="1600" spc="33" dirty="0" smtClean="0">
              <a:solidFill>
                <a:srgbClr val="FFFFFF"/>
              </a:solidFill>
              <a:latin typeface="+mj-lt"/>
            </a:endParaRPr>
          </a:p>
          <a:p>
            <a:pPr>
              <a:lnSpc>
                <a:spcPts val="2239"/>
              </a:lnSpc>
            </a:pPr>
            <a:endParaRPr lang="en-US" sz="1600" spc="33" dirty="0" smtClean="0">
              <a:solidFill>
                <a:srgbClr val="FFFFFF"/>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5"/>
              </a:rPr>
              <a:t>https://vlkcgb.ru/</a:t>
            </a:r>
            <a:endParaRPr lang="ru-RU" sz="1600" spc="33" dirty="0">
              <a:solidFill>
                <a:prstClr val="black"/>
              </a:solidFill>
              <a:effectLst>
                <a:outerShdw blurRad="38100" dist="38100" dir="2700000" algn="tl">
                  <a:srgbClr val="000000">
                    <a:alpha val="43137"/>
                  </a:srgbClr>
                </a:outerShdw>
              </a:effectLst>
              <a:latin typeface="+mj-lt"/>
            </a:endParaRPr>
          </a:p>
          <a:p>
            <a:pPr>
              <a:lnSpc>
                <a:spcPts val="2239"/>
              </a:lnSpc>
            </a:pPr>
            <a:endParaRPr lang="ru-RU" sz="1600" spc="33" dirty="0" smtClean="0">
              <a:solidFill>
                <a:srgbClr val="252827"/>
              </a:solidFill>
              <a:latin typeface="+mj-lt"/>
            </a:endParaRPr>
          </a:p>
        </p:txBody>
      </p:sp>
      <p:sp>
        <p:nvSpPr>
          <p:cNvPr id="65" name="AutoShape 5"/>
          <p:cNvSpPr/>
          <p:nvPr/>
        </p:nvSpPr>
        <p:spPr>
          <a:xfrm>
            <a:off x="6057583" y="4810125"/>
            <a:ext cx="6167619" cy="5438775"/>
          </a:xfrm>
          <a:prstGeom prst="rect">
            <a:avLst/>
          </a:prstGeom>
          <a:solidFill>
            <a:srgbClr val="D9D9D9"/>
          </a:solidFill>
        </p:spPr>
      </p:sp>
      <p:sp>
        <p:nvSpPr>
          <p:cNvPr id="66" name="TextBox 6"/>
          <p:cNvSpPr txBox="1"/>
          <p:nvPr/>
        </p:nvSpPr>
        <p:spPr>
          <a:xfrm>
            <a:off x="6881452" y="4974123"/>
            <a:ext cx="4510131" cy="872034"/>
          </a:xfrm>
          <a:prstGeom prst="rect">
            <a:avLst/>
          </a:prstGeom>
        </p:spPr>
        <p:txBody>
          <a:bodyPr wrap="square" lIns="0" tIns="0" rIns="0" bIns="0" rtlCol="0" anchor="t">
            <a:spAutoFit/>
          </a:bodyPr>
          <a:lstStyle/>
          <a:p>
            <a:pPr algn="ctr">
              <a:lnSpc>
                <a:spcPts val="3387"/>
              </a:lnSpc>
            </a:pPr>
            <a:r>
              <a:rPr lang="en-US" sz="2800" b="1" spc="148" dirty="0" smtClean="0">
                <a:solidFill>
                  <a:srgbClr val="252827"/>
                </a:solidFill>
                <a:latin typeface="Oswald"/>
              </a:rPr>
              <a:t>TRAUMATOLOGY </a:t>
            </a:r>
            <a:br>
              <a:rPr lang="en-US" sz="2800" b="1" spc="148" dirty="0" smtClean="0">
                <a:solidFill>
                  <a:srgbClr val="252827"/>
                </a:solidFill>
                <a:latin typeface="Oswald"/>
              </a:rPr>
            </a:br>
            <a:r>
              <a:rPr lang="en-US" sz="2800" b="1" spc="148" dirty="0" smtClean="0">
                <a:solidFill>
                  <a:srgbClr val="252827"/>
                </a:solidFill>
                <a:latin typeface="Oswald"/>
              </a:rPr>
              <a:t>AND ORTHOPEDICS</a:t>
            </a:r>
          </a:p>
        </p:txBody>
      </p:sp>
      <p:sp>
        <p:nvSpPr>
          <p:cNvPr id="67" name="AutoShape 7"/>
          <p:cNvSpPr/>
          <p:nvPr/>
        </p:nvSpPr>
        <p:spPr>
          <a:xfrm>
            <a:off x="12217606" y="4810125"/>
            <a:ext cx="6070394" cy="5438775"/>
          </a:xfrm>
          <a:prstGeom prst="rect">
            <a:avLst/>
          </a:prstGeom>
          <a:solidFill>
            <a:srgbClr val="A6A6A6"/>
          </a:solidFill>
        </p:spPr>
      </p:sp>
      <p:sp>
        <p:nvSpPr>
          <p:cNvPr id="68" name="TextBox 8"/>
          <p:cNvSpPr txBox="1"/>
          <p:nvPr/>
        </p:nvSpPr>
        <p:spPr>
          <a:xfrm>
            <a:off x="13008128" y="4917751"/>
            <a:ext cx="4272653" cy="795089"/>
          </a:xfrm>
          <a:prstGeom prst="rect">
            <a:avLst/>
          </a:prstGeom>
        </p:spPr>
        <p:txBody>
          <a:bodyPr wrap="square" lIns="0" tIns="0" rIns="0" bIns="0" rtlCol="0" anchor="t">
            <a:spAutoFit/>
          </a:bodyPr>
          <a:lstStyle/>
          <a:p>
            <a:pPr algn="ctr">
              <a:lnSpc>
                <a:spcPts val="3138"/>
              </a:lnSpc>
            </a:pPr>
            <a:r>
              <a:rPr lang="en-US" sz="2800" b="1" spc="279" dirty="0" smtClean="0">
                <a:solidFill>
                  <a:srgbClr val="252827"/>
                </a:solidFill>
                <a:latin typeface="Oswald"/>
              </a:rPr>
              <a:t>GYNECOLOGY AND OBSTETRICS</a:t>
            </a:r>
            <a:endParaRPr lang="en-US" sz="2400" b="1" spc="279" dirty="0">
              <a:solidFill>
                <a:srgbClr val="252827"/>
              </a:solidFill>
              <a:latin typeface="Oswald"/>
            </a:endParaRPr>
          </a:p>
        </p:txBody>
      </p:sp>
      <p:sp>
        <p:nvSpPr>
          <p:cNvPr id="69" name="TextBox 15"/>
          <p:cNvSpPr txBox="1"/>
          <p:nvPr/>
        </p:nvSpPr>
        <p:spPr>
          <a:xfrm>
            <a:off x="13008128" y="5901174"/>
            <a:ext cx="4517872" cy="810478"/>
          </a:xfrm>
          <a:prstGeom prst="rect">
            <a:avLst/>
          </a:prstGeom>
        </p:spPr>
        <p:txBody>
          <a:bodyPr wrap="square" lIns="0" tIns="0" rIns="0" bIns="0" rtlCol="0" anchor="t">
            <a:spAutoFit/>
          </a:bodyPr>
          <a:lstStyle/>
          <a:p>
            <a:pPr>
              <a:lnSpc>
                <a:spcPts val="2240"/>
              </a:lnSpc>
            </a:pPr>
            <a:r>
              <a:rPr lang="en-US" sz="1600" dirty="0" smtClean="0">
                <a:solidFill>
                  <a:prstClr val="white"/>
                </a:solidFill>
              </a:rPr>
              <a:t>GBUZ</a:t>
            </a:r>
            <a:r>
              <a:rPr lang="ru-RU" sz="1600" dirty="0" smtClean="0">
                <a:solidFill>
                  <a:prstClr val="white"/>
                </a:solidFill>
              </a:rPr>
              <a:t> </a:t>
            </a:r>
            <a:r>
              <a:rPr lang="en-US" sz="1600" dirty="0" smtClean="0">
                <a:solidFill>
                  <a:prstClr val="white"/>
                </a:solidFill>
              </a:rPr>
              <a:t>PO </a:t>
            </a:r>
            <a:r>
              <a:rPr lang="ru-RU" sz="1600" dirty="0" smtClean="0">
                <a:solidFill>
                  <a:srgbClr val="EEECE1"/>
                </a:solidFill>
              </a:rPr>
              <a:t>«</a:t>
            </a:r>
            <a:r>
              <a:rPr lang="en-US" sz="1600" dirty="0" smtClean="0">
                <a:solidFill>
                  <a:srgbClr val="EEECE1"/>
                </a:solidFill>
              </a:rPr>
              <a:t>Pskov </a:t>
            </a:r>
            <a:r>
              <a:rPr lang="en-US" sz="1600" dirty="0" err="1" smtClean="0">
                <a:solidFill>
                  <a:srgbClr val="EEECE1"/>
                </a:solidFill>
              </a:rPr>
              <a:t>Perinatal</a:t>
            </a:r>
            <a:r>
              <a:rPr lang="en-US" sz="1600" dirty="0" smtClean="0">
                <a:solidFill>
                  <a:srgbClr val="EEECE1"/>
                </a:solidFill>
              </a:rPr>
              <a:t> Center</a:t>
            </a:r>
            <a:r>
              <a:rPr lang="ru-RU" sz="1600" dirty="0" smtClean="0">
                <a:solidFill>
                  <a:srgbClr val="EEECE1"/>
                </a:solidFill>
              </a:rPr>
              <a:t>»</a:t>
            </a:r>
            <a:endParaRPr lang="en-US" sz="1600" dirty="0" smtClean="0">
              <a:solidFill>
                <a:srgbClr val="EEECE1"/>
              </a:solidFill>
            </a:endParaRPr>
          </a:p>
          <a:p>
            <a:pPr>
              <a:lnSpc>
                <a:spcPts val="2240"/>
              </a:lnSpc>
            </a:pPr>
            <a:endParaRPr lang="ru-RU" sz="1600" dirty="0">
              <a:solidFill>
                <a:srgbClr val="EEECE1"/>
              </a:solidFill>
            </a:endParaRPr>
          </a:p>
          <a:p>
            <a:r>
              <a:rPr lang="en-US" sz="1600" dirty="0" smtClean="0">
                <a:solidFill>
                  <a:prstClr val="black"/>
                </a:solidFill>
                <a:effectLst>
                  <a:outerShdw blurRad="38100" dist="38100" dir="2700000" algn="tl">
                    <a:srgbClr val="000000">
                      <a:alpha val="43137"/>
                    </a:srgbClr>
                  </a:outerShdw>
                </a:effectLst>
                <a:latin typeface="Montserrat Light" panose="020B0604020202020204" charset="0"/>
                <a:hlinkClick r:id="rId6"/>
              </a:rPr>
              <a:t>http://www.pskovrody.ru/</a:t>
            </a:r>
            <a:endParaRPr lang="en-US" sz="1600" dirty="0">
              <a:solidFill>
                <a:prstClr val="black"/>
              </a:solidFill>
              <a:effectLst>
                <a:outerShdw blurRad="38100" dist="38100" dir="2700000" algn="tl">
                  <a:srgbClr val="000000">
                    <a:alpha val="43137"/>
                  </a:srgbClr>
                </a:outerShdw>
              </a:effectLst>
              <a:latin typeface="Montserrat Light" panose="020B0604020202020204" charset="0"/>
              <a:hlinkClick r:id="rId6"/>
            </a:endParaRPr>
          </a:p>
        </p:txBody>
      </p:sp>
      <p:sp>
        <p:nvSpPr>
          <p:cNvPr id="70" name="TextBox 17"/>
          <p:cNvSpPr txBox="1"/>
          <p:nvPr/>
        </p:nvSpPr>
        <p:spPr>
          <a:xfrm>
            <a:off x="4346851" y="63064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71" name="TextBox 18"/>
          <p:cNvSpPr txBox="1"/>
          <p:nvPr/>
        </p:nvSpPr>
        <p:spPr>
          <a:xfrm>
            <a:off x="3543617" y="7093099"/>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
        <p:nvSpPr>
          <p:cNvPr id="73" name="TextBox 4"/>
          <p:cNvSpPr txBox="1"/>
          <p:nvPr/>
        </p:nvSpPr>
        <p:spPr>
          <a:xfrm>
            <a:off x="6862403" y="8222357"/>
            <a:ext cx="4872396" cy="1128514"/>
          </a:xfrm>
          <a:prstGeom prst="rect">
            <a:avLst/>
          </a:prstGeom>
        </p:spPr>
        <p:txBody>
          <a:bodyPr wrap="square" lIns="0" tIns="0" rIns="0" bIns="0" rtlCol="0" anchor="t">
            <a:spAutoFit/>
          </a:bodyPr>
          <a:lstStyle/>
          <a:p>
            <a:pPr>
              <a:lnSpc>
                <a:spcPts val="2240"/>
              </a:lnSpc>
            </a:pPr>
            <a:endParaRPr lang="ru-RU" sz="1599" spc="33" dirty="0">
              <a:solidFill>
                <a:prstClr val="black"/>
              </a:solidFill>
              <a:latin typeface="Montserrat Light"/>
            </a:endParaRPr>
          </a:p>
          <a:p>
            <a:pPr>
              <a:lnSpc>
                <a:spcPts val="2240"/>
              </a:lnSpc>
            </a:pPr>
            <a:r>
              <a:rPr lang="en-US" sz="1600" spc="33" dirty="0" smtClean="0">
                <a:solidFill>
                  <a:prstClr val="black"/>
                </a:solidFill>
              </a:rPr>
              <a:t>GBUZ PO </a:t>
            </a:r>
            <a:r>
              <a:rPr lang="ru-RU" sz="1600" spc="33" dirty="0" smtClean="0">
                <a:solidFill>
                  <a:prstClr val="black"/>
                </a:solidFill>
              </a:rPr>
              <a:t>«</a:t>
            </a:r>
            <a:r>
              <a:rPr lang="en-US" sz="1600" spc="33" dirty="0" err="1" smtClean="0">
                <a:solidFill>
                  <a:prstClr val="black"/>
                </a:solidFill>
              </a:rPr>
              <a:t>Dermatovenerologic</a:t>
            </a:r>
            <a:r>
              <a:rPr lang="en-US" sz="1600" spc="33" dirty="0" smtClean="0">
                <a:solidFill>
                  <a:prstClr val="black"/>
                </a:solidFill>
              </a:rPr>
              <a:t> dispensary of the Pskov region</a:t>
            </a:r>
            <a:r>
              <a:rPr lang="ru-RU" sz="1600" spc="33" dirty="0" smtClean="0">
                <a:solidFill>
                  <a:prstClr val="black"/>
                </a:solidFill>
              </a:rPr>
              <a:t>»</a:t>
            </a: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https://pskovkvd.moy.su</a:t>
            </a:r>
            <a:r>
              <a:rPr lang="en-US" sz="1600" spc="33" dirty="0" smtClean="0">
                <a:solidFill>
                  <a:prstClr val="black"/>
                </a:solidFill>
                <a:effectLst>
                  <a:outerShdw blurRad="38100" dist="38100" dir="2700000" algn="tl">
                    <a:srgbClr val="000000">
                      <a:alpha val="43137"/>
                    </a:srgbClr>
                  </a:outerShdw>
                </a:effectLst>
                <a:hlinkClick r:id="rId4"/>
              </a:rPr>
              <a:t>/</a:t>
            </a:r>
            <a:endParaRPr lang="ru-RU" sz="1600" spc="33" dirty="0">
              <a:solidFill>
                <a:prstClr val="black"/>
              </a:solidFill>
              <a:effectLst>
                <a:outerShdw blurRad="38100" dist="38100" dir="2700000" algn="tl">
                  <a:srgbClr val="000000">
                    <a:alpha val="43137"/>
                  </a:srgbClr>
                </a:outerShdw>
              </a:effectLst>
            </a:endParaRPr>
          </a:p>
        </p:txBody>
      </p:sp>
      <p:sp>
        <p:nvSpPr>
          <p:cNvPr id="74" name="TextBox 10"/>
          <p:cNvSpPr txBox="1"/>
          <p:nvPr/>
        </p:nvSpPr>
        <p:spPr>
          <a:xfrm>
            <a:off x="7161757" y="7734300"/>
            <a:ext cx="4032372" cy="515032"/>
          </a:xfrm>
          <a:prstGeom prst="rect">
            <a:avLst/>
          </a:prstGeom>
        </p:spPr>
        <p:txBody>
          <a:bodyPr lIns="0" tIns="0" rIns="0" bIns="0" rtlCol="0" anchor="t">
            <a:spAutoFit/>
          </a:bodyPr>
          <a:lstStyle/>
          <a:p>
            <a:pPr algn="ctr">
              <a:lnSpc>
                <a:spcPts val="4480"/>
              </a:lnSpc>
            </a:pPr>
            <a:r>
              <a:rPr lang="en-US" sz="2800" b="1" spc="660" dirty="0" smtClean="0">
                <a:solidFill>
                  <a:srgbClr val="252827"/>
                </a:solidFill>
                <a:latin typeface="Oswald"/>
              </a:rPr>
              <a:t>COSMETOLOGY</a:t>
            </a:r>
            <a:endParaRPr lang="en-US" sz="2800" b="1" spc="338" dirty="0">
              <a:solidFill>
                <a:srgbClr val="252827"/>
              </a:solidFill>
              <a:latin typeface="Oswald"/>
            </a:endParaRPr>
          </a:p>
        </p:txBody>
      </p:sp>
      <p:sp>
        <p:nvSpPr>
          <p:cNvPr id="75" name="TextBox 8"/>
          <p:cNvSpPr txBox="1"/>
          <p:nvPr/>
        </p:nvSpPr>
        <p:spPr>
          <a:xfrm>
            <a:off x="13259610" y="7726114"/>
            <a:ext cx="4190189" cy="846386"/>
          </a:xfrm>
          <a:prstGeom prst="rect">
            <a:avLst/>
          </a:prstGeom>
        </p:spPr>
        <p:txBody>
          <a:bodyPr wrap="square" lIns="0" tIns="0" rIns="0" bIns="0" rtlCol="0" anchor="t">
            <a:spAutoFit/>
          </a:bodyPr>
          <a:lstStyle/>
          <a:p>
            <a:pPr algn="ctr">
              <a:lnSpc>
                <a:spcPts val="3303"/>
              </a:lnSpc>
            </a:pPr>
            <a:r>
              <a:rPr lang="en-US" sz="2800" b="1" spc="95" dirty="0" smtClean="0">
                <a:solidFill>
                  <a:srgbClr val="252827"/>
                </a:solidFill>
                <a:latin typeface="Oswald"/>
              </a:rPr>
              <a:t>NEUROLOGY </a:t>
            </a:r>
            <a:br>
              <a:rPr lang="en-US" sz="2800" b="1" spc="95" dirty="0" smtClean="0">
                <a:solidFill>
                  <a:srgbClr val="252827"/>
                </a:solidFill>
                <a:latin typeface="Oswald"/>
              </a:rPr>
            </a:br>
            <a:r>
              <a:rPr lang="en-US" sz="2800" b="1" spc="95" dirty="0" smtClean="0">
                <a:solidFill>
                  <a:srgbClr val="252827"/>
                </a:solidFill>
                <a:latin typeface="Oswald"/>
              </a:rPr>
              <a:t>AND NEUROSURGERY</a:t>
            </a:r>
            <a:endParaRPr lang="en-US" sz="2800" b="1" spc="95" dirty="0">
              <a:solidFill>
                <a:srgbClr val="252827"/>
              </a:solidFill>
              <a:latin typeface="Oswald"/>
            </a:endParaRPr>
          </a:p>
        </p:txBody>
      </p:sp>
      <p:sp>
        <p:nvSpPr>
          <p:cNvPr id="76" name="TextBox 4"/>
          <p:cNvSpPr txBox="1"/>
          <p:nvPr/>
        </p:nvSpPr>
        <p:spPr>
          <a:xfrm>
            <a:off x="13008128" y="8224331"/>
            <a:ext cx="4517872" cy="1128514"/>
          </a:xfrm>
          <a:prstGeom prst="rect">
            <a:avLst/>
          </a:prstGeom>
        </p:spPr>
        <p:txBody>
          <a:bodyPr wrap="square" lIns="0" tIns="0" rIns="0" bIns="0" rtlCol="0" anchor="t">
            <a:spAutoFit/>
          </a:bodyPr>
          <a:lstStyle/>
          <a:p>
            <a:pPr>
              <a:lnSpc>
                <a:spcPts val="2239"/>
              </a:lnSpc>
            </a:pPr>
            <a:endParaRPr lang="en-US" sz="1600" dirty="0" smtClean="0">
              <a:solidFill>
                <a:prstClr val="white"/>
              </a:solidFill>
            </a:endParaRPr>
          </a:p>
          <a:p>
            <a:pPr>
              <a:lnSpc>
                <a:spcPts val="2240"/>
              </a:lnSpc>
            </a:pPr>
            <a:r>
              <a:rPr lang="en-US" sz="1600" dirty="0" smtClean="0">
                <a:solidFill>
                  <a:prstClr val="white"/>
                </a:solidFill>
              </a:rPr>
              <a:t>GBUZ</a:t>
            </a:r>
            <a:r>
              <a:rPr lang="ru-RU" sz="1600" dirty="0" smtClean="0">
                <a:solidFill>
                  <a:prstClr val="white"/>
                </a:solidFill>
              </a:rPr>
              <a:t> </a:t>
            </a:r>
            <a:r>
              <a:rPr lang="en-US" sz="1600" dirty="0" smtClean="0">
                <a:solidFill>
                  <a:prstClr val="white"/>
                </a:solidFill>
              </a:rPr>
              <a:t>PO</a:t>
            </a:r>
            <a:r>
              <a:rPr lang="ru-RU" sz="1600" dirty="0" smtClean="0">
                <a:solidFill>
                  <a:prstClr val="white"/>
                </a:solidFill>
              </a:rPr>
              <a:t> «</a:t>
            </a:r>
            <a:r>
              <a:rPr lang="en-US" sz="1600" dirty="0" smtClean="0">
                <a:solidFill>
                  <a:prstClr val="white"/>
                </a:solidFill>
              </a:rPr>
              <a:t>Pskov Regional Clinical Hospital</a:t>
            </a:r>
            <a:r>
              <a:rPr lang="ru-RU" sz="1600" dirty="0" smtClean="0">
                <a:solidFill>
                  <a:prstClr val="white"/>
                </a:solidFill>
              </a:rPr>
              <a:t>»</a:t>
            </a:r>
            <a:endParaRPr lang="en-US" sz="1600" dirty="0" smtClean="0">
              <a:solidFill>
                <a:prstClr val="white"/>
              </a:solidFill>
            </a:endParaRPr>
          </a:p>
          <a:p>
            <a:pPr>
              <a:lnSpc>
                <a:spcPts val="2240"/>
              </a:lnSpc>
            </a:pPr>
            <a:endParaRPr lang="en-US" sz="1600" dirty="0" smtClean="0">
              <a:solidFill>
                <a:prstClr val="white"/>
              </a:solidFill>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5"/>
              </a:rPr>
              <a:t>/</a:t>
            </a:r>
            <a:endParaRPr lang="ru-RU" sz="1600" spc="33" dirty="0">
              <a:solidFill>
                <a:prstClr val="black"/>
              </a:solidFill>
              <a:effectLst>
                <a:outerShdw blurRad="38100" dist="38100" dir="2700000" algn="tl">
                  <a:srgbClr val="000000">
                    <a:alpha val="43137"/>
                  </a:srgbClr>
                </a:outerShdw>
              </a:effectLst>
              <a:latin typeface="+mj-lt"/>
            </a:endParaRPr>
          </a:p>
        </p:txBody>
      </p:sp>
      <p:sp>
        <p:nvSpPr>
          <p:cNvPr id="77" name="TextBox 10"/>
          <p:cNvSpPr txBox="1"/>
          <p:nvPr/>
        </p:nvSpPr>
        <p:spPr>
          <a:xfrm>
            <a:off x="990600" y="7676468"/>
            <a:ext cx="4032372" cy="515032"/>
          </a:xfrm>
          <a:prstGeom prst="rect">
            <a:avLst/>
          </a:prstGeom>
        </p:spPr>
        <p:txBody>
          <a:bodyPr lIns="0" tIns="0" rIns="0" bIns="0" rtlCol="0" anchor="t">
            <a:spAutoFit/>
          </a:bodyPr>
          <a:lstStyle/>
          <a:p>
            <a:pPr algn="ctr">
              <a:lnSpc>
                <a:spcPts val="4480"/>
              </a:lnSpc>
            </a:pPr>
            <a:r>
              <a:rPr lang="en-US" sz="2800" b="1" spc="338" dirty="0" smtClean="0">
                <a:solidFill>
                  <a:srgbClr val="252827"/>
                </a:solidFill>
                <a:latin typeface="Oswald"/>
              </a:rPr>
              <a:t>STOMATOLOGY</a:t>
            </a:r>
            <a:endParaRPr lang="en-US" sz="2800" b="1" spc="338" dirty="0">
              <a:solidFill>
                <a:srgbClr val="252827"/>
              </a:solidFill>
              <a:latin typeface="Oswald"/>
            </a:endParaRPr>
          </a:p>
        </p:txBody>
      </p:sp>
      <p:sp>
        <p:nvSpPr>
          <p:cNvPr id="78" name="TextBox 4"/>
          <p:cNvSpPr txBox="1"/>
          <p:nvPr/>
        </p:nvSpPr>
        <p:spPr>
          <a:xfrm>
            <a:off x="914400" y="8175129"/>
            <a:ext cx="4331726" cy="1692771"/>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39"/>
              </a:lnSpc>
            </a:pPr>
            <a:r>
              <a:rPr lang="en-US" sz="1600" dirty="0" smtClean="0">
                <a:solidFill>
                  <a:prstClr val="white"/>
                </a:solidFill>
              </a:rPr>
              <a:t>GAUZ</a:t>
            </a:r>
            <a:r>
              <a:rPr lang="ru-RU" sz="1600" dirty="0" smtClean="0">
                <a:solidFill>
                  <a:prstClr val="white"/>
                </a:solidFill>
              </a:rPr>
              <a:t> </a:t>
            </a:r>
            <a:r>
              <a:rPr lang="en-US" sz="1600" dirty="0" smtClean="0">
                <a:solidFill>
                  <a:prstClr val="white"/>
                </a:solidFill>
              </a:rPr>
              <a:t>PO </a:t>
            </a:r>
            <a:r>
              <a:rPr lang="ru-RU" sz="1600" dirty="0" smtClean="0">
                <a:solidFill>
                  <a:prstClr val="white"/>
                </a:solidFill>
                <a:latin typeface="+mj-lt"/>
              </a:rPr>
              <a:t>«</a:t>
            </a:r>
            <a:r>
              <a:rPr lang="en-US" sz="1600" dirty="0" smtClean="0">
                <a:solidFill>
                  <a:prstClr val="white"/>
                </a:solidFill>
                <a:latin typeface="+mj-lt"/>
              </a:rPr>
              <a:t>Dental clinic</a:t>
            </a:r>
            <a:r>
              <a:rPr lang="ru-RU" sz="1600" dirty="0" smtClean="0">
                <a:solidFill>
                  <a:prstClr val="white"/>
                </a:solidFill>
                <a:latin typeface="+mj-lt"/>
              </a:rPr>
              <a:t>»</a:t>
            </a: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7"/>
              </a:rPr>
              <a:t>http://pskovoblstom.ru/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en-US" sz="1600" spc="33" dirty="0" smtClean="0">
              <a:solidFill>
                <a:srgbClr val="FFFFFF"/>
              </a:solidFill>
              <a:latin typeface="+mj-lt"/>
            </a:endParaRPr>
          </a:p>
          <a:p>
            <a:pPr>
              <a:lnSpc>
                <a:spcPts val="2239"/>
              </a:lnSpc>
            </a:pPr>
            <a:r>
              <a:rPr lang="en-US" sz="1600" dirty="0" smtClean="0">
                <a:solidFill>
                  <a:prstClr val="white"/>
                </a:solidFill>
              </a:rPr>
              <a:t>GAUZ</a:t>
            </a:r>
            <a:r>
              <a:rPr lang="ru-RU" sz="1600" dirty="0" smtClean="0">
                <a:solidFill>
                  <a:prstClr val="white"/>
                </a:solidFill>
              </a:rPr>
              <a:t> </a:t>
            </a:r>
            <a:r>
              <a:rPr lang="en-US" sz="1600" dirty="0" smtClean="0">
                <a:solidFill>
                  <a:prstClr val="white"/>
                </a:solidFill>
              </a:rPr>
              <a:t>PO </a:t>
            </a:r>
            <a:r>
              <a:rPr lang="ru-RU" sz="1600" spc="33" dirty="0" smtClean="0">
                <a:solidFill>
                  <a:srgbClr val="FFFFFF"/>
                </a:solidFill>
                <a:latin typeface="+mj-lt"/>
              </a:rPr>
              <a:t>«</a:t>
            </a:r>
            <a:r>
              <a:rPr lang="en-US" sz="1600" spc="33" dirty="0" smtClean="0">
                <a:solidFill>
                  <a:srgbClr val="FFFFFF"/>
                </a:solidFill>
                <a:latin typeface="+mj-lt"/>
              </a:rPr>
              <a:t>Velikiye </a:t>
            </a:r>
            <a:r>
              <a:rPr lang="en-US" sz="1600" spc="33" dirty="0" err="1" smtClean="0">
                <a:solidFill>
                  <a:srgbClr val="FFFFFF"/>
                </a:solidFill>
                <a:latin typeface="+mj-lt"/>
              </a:rPr>
              <a:t>Luki</a:t>
            </a:r>
            <a:r>
              <a:rPr lang="en-US" sz="1600" spc="33" dirty="0" smtClean="0">
                <a:solidFill>
                  <a:srgbClr val="FFFFFF"/>
                </a:solidFill>
                <a:latin typeface="+mj-lt"/>
              </a:rPr>
              <a:t> Dental Clinic</a:t>
            </a:r>
            <a:r>
              <a:rPr lang="ru-RU" sz="1600" spc="33" dirty="0" smtClean="0">
                <a:solidFill>
                  <a:srgbClr val="FFFFFF"/>
                </a:solidFill>
                <a:latin typeface="+mj-lt"/>
              </a:rPr>
              <a:t>»</a:t>
            </a:r>
            <a:endParaRPr lang="en-US" sz="1600" spc="33" dirty="0" smtClean="0">
              <a:solidFill>
                <a:srgbClr val="FFFFFF"/>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8"/>
              </a:rPr>
              <a:t>https://stomavl.ru/</a:t>
            </a:r>
            <a:endParaRPr lang="ru-RU" sz="1600" spc="33" dirty="0">
              <a:solidFill>
                <a:prstClr val="black"/>
              </a:solidFill>
              <a:effectLst>
                <a:outerShdw blurRad="38100" dist="38100" dir="2700000" algn="tl">
                  <a:srgbClr val="000000">
                    <a:alpha val="43137"/>
                  </a:srgbClr>
                </a:outerShdw>
              </a:effectLst>
              <a:latin typeface="+mj-lt"/>
            </a:endParaRPr>
          </a:p>
        </p:txBody>
      </p:sp>
      <p:sp>
        <p:nvSpPr>
          <p:cNvPr id="79" name="TextBox 17"/>
          <p:cNvSpPr txBox="1"/>
          <p:nvPr/>
        </p:nvSpPr>
        <p:spPr>
          <a:xfrm>
            <a:off x="4343400" y="88210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80" name="TextBox 18"/>
          <p:cNvSpPr txBox="1"/>
          <p:nvPr/>
        </p:nvSpPr>
        <p:spPr>
          <a:xfrm>
            <a:off x="3657600" y="9271775"/>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
        <p:nvSpPr>
          <p:cNvPr id="81" name="TextBox 17"/>
          <p:cNvSpPr txBox="1"/>
          <p:nvPr/>
        </p:nvSpPr>
        <p:spPr>
          <a:xfrm>
            <a:off x="10790634" y="6358373"/>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82" name="TextBox 17"/>
          <p:cNvSpPr txBox="1"/>
          <p:nvPr/>
        </p:nvSpPr>
        <p:spPr>
          <a:xfrm>
            <a:off x="10790634" y="91258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83" name="TextBox 17"/>
          <p:cNvSpPr txBox="1"/>
          <p:nvPr/>
        </p:nvSpPr>
        <p:spPr>
          <a:xfrm>
            <a:off x="16611600" y="9177774"/>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84" name="TextBox 17"/>
          <p:cNvSpPr txBox="1"/>
          <p:nvPr/>
        </p:nvSpPr>
        <p:spPr>
          <a:xfrm>
            <a:off x="16611600" y="64588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85" name="TextBox 4"/>
          <p:cNvSpPr txBox="1"/>
          <p:nvPr/>
        </p:nvSpPr>
        <p:spPr>
          <a:xfrm>
            <a:off x="6869674" y="4958358"/>
            <a:ext cx="4331726" cy="2821285"/>
          </a:xfrm>
          <a:prstGeom prst="rect">
            <a:avLst/>
          </a:prstGeom>
        </p:spPr>
        <p:txBody>
          <a:bodyPr wrap="square" lIns="0" tIns="0" rIns="0" bIns="0" rtlCol="0" anchor="t">
            <a:spAutoFit/>
          </a:bodyPr>
          <a:lstStyle/>
          <a:p>
            <a:pPr>
              <a:lnSpc>
                <a:spcPts val="2239"/>
              </a:lnSpc>
            </a:pPr>
            <a:endParaRPr lang="en-US" sz="1600" dirty="0" smtClean="0">
              <a:latin typeface="+mj-lt"/>
            </a:endParaRPr>
          </a:p>
          <a:p>
            <a:pPr>
              <a:lnSpc>
                <a:spcPts val="2239"/>
              </a:lnSpc>
            </a:pPr>
            <a:endParaRPr lang="en-US" sz="1600" dirty="0" smtClean="0">
              <a:latin typeface="+mj-lt"/>
            </a:endParaRPr>
          </a:p>
          <a:p>
            <a:pPr>
              <a:lnSpc>
                <a:spcPts val="2239"/>
              </a:lnSpc>
            </a:pPr>
            <a:endParaRPr lang="en-US" sz="1600" dirty="0" smtClean="0">
              <a:latin typeface="+mj-lt"/>
            </a:endParaRPr>
          </a:p>
          <a:p>
            <a:pPr>
              <a:lnSpc>
                <a:spcPts val="2239"/>
              </a:lnSpc>
            </a:pPr>
            <a:r>
              <a:rPr lang="pt-BR" sz="1600" dirty="0" smtClean="0">
                <a:latin typeface="+mj-lt"/>
              </a:rPr>
              <a:t>GBUZ PO «Pskov Regional Clinical Hospital»</a:t>
            </a:r>
          </a:p>
          <a:p>
            <a:pPr>
              <a:lnSpc>
                <a:spcPts val="2239"/>
              </a:lnSpc>
            </a:pPr>
            <a:endParaRPr lang="pt-BR" sz="1600" dirty="0" smtClean="0">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en-US" sz="1600" spc="33" dirty="0" smtClean="0">
              <a:latin typeface="+mj-lt"/>
            </a:endParaRPr>
          </a:p>
          <a:p>
            <a:pPr>
              <a:lnSpc>
                <a:spcPts val="2239"/>
              </a:lnSpc>
            </a:pPr>
            <a:r>
              <a:rPr lang="en-US" sz="1600" spc="33" dirty="0" smtClean="0">
                <a:latin typeface="+mj-lt"/>
              </a:rPr>
              <a:t>GBUZ PO «Velikiye </a:t>
            </a:r>
            <a:r>
              <a:rPr lang="en-US" sz="1600" spc="33" dirty="0" err="1" smtClean="0">
                <a:latin typeface="+mj-lt"/>
              </a:rPr>
              <a:t>Luki</a:t>
            </a:r>
            <a:r>
              <a:rPr lang="en-US" sz="1600" spc="33" dirty="0" smtClean="0">
                <a:latin typeface="+mj-lt"/>
              </a:rPr>
              <a:t> </a:t>
            </a:r>
            <a:r>
              <a:rPr lang="en-US" sz="1600" spc="33" dirty="0" err="1" smtClean="0">
                <a:latin typeface="+mj-lt"/>
              </a:rPr>
              <a:t>interdistrict</a:t>
            </a:r>
            <a:r>
              <a:rPr lang="en-US" sz="1600" spc="33" dirty="0" smtClean="0">
                <a:latin typeface="+mj-lt"/>
              </a:rPr>
              <a:t> hospital»</a:t>
            </a:r>
          </a:p>
          <a:p>
            <a:pPr>
              <a:lnSpc>
                <a:spcPts val="2239"/>
              </a:lnSpc>
            </a:pPr>
            <a:endParaRPr lang="en-US" sz="1600" spc="33" dirty="0" smtClean="0">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5"/>
              </a:rPr>
              <a:t>https://vlkcgb.ru</a:t>
            </a:r>
            <a:endParaRPr lang="ru-RU" sz="1600" spc="33" dirty="0" smtClean="0">
              <a:solidFill>
                <a:srgbClr val="252827"/>
              </a:solidFill>
              <a:latin typeface="+mj-lt"/>
            </a:endParaRPr>
          </a:p>
        </p:txBody>
      </p:sp>
      <p:sp>
        <p:nvSpPr>
          <p:cNvPr id="86" name="TextBox 18"/>
          <p:cNvSpPr txBox="1"/>
          <p:nvPr/>
        </p:nvSpPr>
        <p:spPr>
          <a:xfrm>
            <a:off x="10096817" y="7124700"/>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
        <p:nvSpPr>
          <p:cNvPr id="87" name="TextBox 18"/>
          <p:cNvSpPr txBox="1"/>
          <p:nvPr/>
        </p:nvSpPr>
        <p:spPr>
          <a:xfrm>
            <a:off x="10096817" y="9029700"/>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1" name="TextBox 11"/>
          <p:cNvSpPr txBox="1"/>
          <p:nvPr/>
        </p:nvSpPr>
        <p:spPr>
          <a:xfrm>
            <a:off x="1018009" y="445489"/>
            <a:ext cx="16071972" cy="4062651"/>
          </a:xfrm>
          <a:prstGeom prst="rect">
            <a:avLst/>
          </a:prstGeom>
        </p:spPr>
        <p:txBody>
          <a:bodyPr lIns="0" tIns="0" rIns="0" bIns="0" rtlCol="0" anchor="t">
            <a:spAutoFit/>
          </a:bodyPr>
          <a:lstStyle/>
          <a:p>
            <a:pPr algn="ctr"/>
            <a:r>
              <a:rPr lang="en-US" sz="8800" b="1" i="0" spc="700" dirty="0">
                <a:solidFill>
                  <a:srgbClr val="FFFFFF"/>
                </a:solidFill>
                <a:latin typeface="Oswald"/>
              </a:rPr>
              <a:t>CHOOSE YOUR</a:t>
            </a:r>
          </a:p>
          <a:p>
            <a:pPr algn="ctr"/>
            <a:r>
              <a:rPr lang="en-US" sz="8800" b="1" i="0" spc="700" dirty="0" smtClean="0">
                <a:solidFill>
                  <a:srgbClr val="FFFFFF"/>
                </a:solidFill>
                <a:latin typeface="Oswald"/>
              </a:rPr>
              <a:t>PSKOV </a:t>
            </a:r>
            <a:r>
              <a:rPr lang="en-US" sz="8800" b="1" i="0" spc="700" dirty="0">
                <a:solidFill>
                  <a:srgbClr val="FFFFFF"/>
                </a:solidFill>
                <a:latin typeface="Oswald"/>
              </a:rPr>
              <a:t>MEDICAL </a:t>
            </a:r>
          </a:p>
          <a:p>
            <a:pPr algn="ctr"/>
            <a:r>
              <a:rPr lang="en-US" sz="8800" b="1" i="0" spc="700" dirty="0">
                <a:solidFill>
                  <a:srgbClr val="FFFFFF"/>
                </a:solidFill>
                <a:latin typeface="Oswald"/>
              </a:rPr>
              <a:t>RESEARCH CENTERS</a:t>
            </a:r>
          </a:p>
        </p:txBody>
      </p:sp>
      <p:pic>
        <p:nvPicPr>
          <p:cNvPr id="12" name="Picture 12"/>
          <p:cNvPicPr>
            <a:picLocks noChangeAspect="1"/>
          </p:cNvPicPr>
          <p:nvPr/>
        </p:nvPicPr>
        <p:blipFill>
          <a:blip r:embed="rId2" cstate="print"/>
          <a:srcRect l="44801" t="44801" r="44801" b="44801"/>
          <a:stretch>
            <a:fillRect/>
          </a:stretch>
        </p:blipFill>
        <p:spPr>
          <a:xfrm>
            <a:off x="-950770" y="882792"/>
            <a:ext cx="1901541" cy="1901541"/>
          </a:xfrm>
          <a:prstGeom prst="rect">
            <a:avLst/>
          </a:prstGeom>
        </p:spPr>
      </p:pic>
      <p:pic>
        <p:nvPicPr>
          <p:cNvPr id="13" name="Picture 13"/>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28" name="TextBox 28"/>
          <p:cNvSpPr txBox="1"/>
          <p:nvPr/>
        </p:nvSpPr>
        <p:spPr>
          <a:xfrm>
            <a:off x="17290293" y="159364"/>
            <a:ext cx="997707" cy="405765"/>
          </a:xfrm>
          <a:prstGeom prst="rect">
            <a:avLst/>
          </a:prstGeom>
        </p:spPr>
        <p:txBody>
          <a:bodyPr lIns="0" tIns="0" rIns="0" bIns="0" rtlCol="0" anchor="t">
            <a:spAutoFit/>
          </a:bodyPr>
          <a:lstStyle/>
          <a:p>
            <a:pPr algn="ctr">
              <a:lnSpc>
                <a:spcPts val="3359"/>
              </a:lnSpc>
            </a:pPr>
            <a:r>
              <a:rPr lang="en-US" sz="2400" b="1" dirty="0" smtClean="0">
                <a:solidFill>
                  <a:srgbClr val="FFFFFF"/>
                </a:solidFill>
                <a:latin typeface="Oswald"/>
              </a:rPr>
              <a:t>9</a:t>
            </a:r>
            <a:endParaRPr lang="en-US" sz="2400" b="1" dirty="0">
              <a:solidFill>
                <a:srgbClr val="FFFFFF"/>
              </a:solidFill>
              <a:latin typeface="Oswald"/>
            </a:endParaRPr>
          </a:p>
        </p:txBody>
      </p:sp>
      <p:sp>
        <p:nvSpPr>
          <p:cNvPr id="31" name="TextBox 11"/>
          <p:cNvSpPr txBox="1"/>
          <p:nvPr/>
        </p:nvSpPr>
        <p:spPr>
          <a:xfrm>
            <a:off x="1018009" y="445489"/>
            <a:ext cx="16071972" cy="4062651"/>
          </a:xfrm>
          <a:prstGeom prst="rect">
            <a:avLst/>
          </a:prstGeom>
        </p:spPr>
        <p:txBody>
          <a:bodyPr lIns="0" tIns="0" rIns="0" bIns="0" rtlCol="0" anchor="t">
            <a:spAutoFit/>
          </a:bodyPr>
          <a:lstStyle/>
          <a:p>
            <a:pPr algn="ctr"/>
            <a:r>
              <a:rPr lang="en-US" sz="8800" b="1" i="0" spc="700" dirty="0">
                <a:solidFill>
                  <a:srgbClr val="FFFFFF"/>
                </a:solidFill>
                <a:latin typeface="Oswald"/>
              </a:rPr>
              <a:t>CHOOSE YOUR</a:t>
            </a:r>
          </a:p>
          <a:p>
            <a:pPr algn="ctr"/>
            <a:r>
              <a:rPr lang="en-US" sz="8800" b="1" i="0" spc="700" dirty="0" smtClean="0">
                <a:solidFill>
                  <a:srgbClr val="FFFFFF"/>
                </a:solidFill>
                <a:latin typeface="Oswald"/>
              </a:rPr>
              <a:t>PSKOV </a:t>
            </a:r>
            <a:r>
              <a:rPr lang="en-US" sz="8800" b="1" i="0" spc="700" dirty="0">
                <a:solidFill>
                  <a:srgbClr val="FFFFFF"/>
                </a:solidFill>
                <a:latin typeface="Oswald"/>
              </a:rPr>
              <a:t>MEDICAL </a:t>
            </a:r>
          </a:p>
          <a:p>
            <a:pPr algn="ctr"/>
            <a:r>
              <a:rPr lang="en-US" sz="8800" b="1" i="0" spc="700" dirty="0">
                <a:solidFill>
                  <a:srgbClr val="FFFFFF"/>
                </a:solidFill>
                <a:latin typeface="Oswald"/>
              </a:rPr>
              <a:t>RESEARCH CENTERS</a:t>
            </a:r>
          </a:p>
        </p:txBody>
      </p:sp>
      <p:pic>
        <p:nvPicPr>
          <p:cNvPr id="32" name="Picture 13"/>
          <p:cNvPicPr>
            <a:picLocks noChangeAspect="1"/>
          </p:cNvPicPr>
          <p:nvPr/>
        </p:nvPicPr>
        <p:blipFill>
          <a:blip r:embed="rId3" cstate="print"/>
          <a:srcRect l="44801" t="44801" r="44801" b="44801"/>
          <a:stretch>
            <a:fillRect/>
          </a:stretch>
        </p:blipFill>
        <p:spPr>
          <a:xfrm>
            <a:off x="17337230" y="882792"/>
            <a:ext cx="1901541" cy="1901541"/>
          </a:xfrm>
          <a:prstGeom prst="rect">
            <a:avLst/>
          </a:prstGeom>
        </p:spPr>
      </p:pic>
      <p:sp>
        <p:nvSpPr>
          <p:cNvPr id="34" name="AutoShape 2"/>
          <p:cNvSpPr/>
          <p:nvPr/>
        </p:nvSpPr>
        <p:spPr>
          <a:xfrm>
            <a:off x="0" y="4810125"/>
            <a:ext cx="6057583" cy="5438775"/>
          </a:xfrm>
          <a:prstGeom prst="rect">
            <a:avLst/>
          </a:prstGeom>
          <a:solidFill>
            <a:srgbClr val="A6A6A6"/>
          </a:solidFill>
        </p:spPr>
      </p:sp>
      <p:sp>
        <p:nvSpPr>
          <p:cNvPr id="35" name="TextBox 3"/>
          <p:cNvSpPr txBox="1"/>
          <p:nvPr/>
        </p:nvSpPr>
        <p:spPr>
          <a:xfrm>
            <a:off x="1094715" y="4991100"/>
            <a:ext cx="3686119" cy="491288"/>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THERAPY</a:t>
            </a:r>
            <a:endParaRPr lang="en-US" sz="2800" b="1" spc="321" dirty="0">
              <a:solidFill>
                <a:srgbClr val="252827"/>
              </a:solidFill>
              <a:latin typeface="Oswald"/>
            </a:endParaRPr>
          </a:p>
        </p:txBody>
      </p:sp>
      <p:sp>
        <p:nvSpPr>
          <p:cNvPr id="36" name="TextBox 4"/>
          <p:cNvSpPr txBox="1"/>
          <p:nvPr/>
        </p:nvSpPr>
        <p:spPr>
          <a:xfrm>
            <a:off x="914400" y="5880943"/>
            <a:ext cx="4331726" cy="2539157"/>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40"/>
              </a:lnSpc>
            </a:pPr>
            <a:r>
              <a:rPr lang="en-US" sz="1600" dirty="0" smtClean="0">
                <a:solidFill>
                  <a:prstClr val="white"/>
                </a:solidFill>
                <a:latin typeface="+mj-lt"/>
              </a:rPr>
              <a:t>GBUZ</a:t>
            </a:r>
            <a:r>
              <a:rPr lang="ru-RU" sz="1600" dirty="0" smtClean="0">
                <a:solidFill>
                  <a:prstClr val="white"/>
                </a:solidFill>
                <a:latin typeface="+mj-lt"/>
              </a:rPr>
              <a:t> </a:t>
            </a:r>
            <a:r>
              <a:rPr lang="en-US" sz="1600" dirty="0" smtClean="0">
                <a:solidFill>
                  <a:prstClr val="white"/>
                </a:solidFill>
                <a:latin typeface="+mj-lt"/>
              </a:rPr>
              <a:t>PO</a:t>
            </a:r>
            <a:r>
              <a:rPr lang="ru-RU" sz="1600" dirty="0" smtClean="0">
                <a:solidFill>
                  <a:prstClr val="white"/>
                </a:solidFill>
                <a:latin typeface="+mj-lt"/>
              </a:rPr>
              <a:t> «</a:t>
            </a:r>
            <a:r>
              <a:rPr lang="en-US" sz="1600" dirty="0" smtClean="0">
                <a:solidFill>
                  <a:prstClr val="white"/>
                </a:solidFill>
                <a:latin typeface="+mj-lt"/>
              </a:rPr>
              <a:t>Pskov Regional Clinical Hospital</a:t>
            </a:r>
            <a:r>
              <a:rPr lang="ru-RU" sz="1600" dirty="0" smtClean="0">
                <a:solidFill>
                  <a:prstClr val="white"/>
                </a:solidFill>
                <a:latin typeface="+mj-lt"/>
              </a:rPr>
              <a:t>»</a:t>
            </a:r>
            <a:endParaRPr lang="en-US" sz="1600" dirty="0" smtClean="0">
              <a:solidFill>
                <a:prstClr val="white"/>
              </a:solidFill>
              <a:latin typeface="+mj-lt"/>
            </a:endParaRPr>
          </a:p>
          <a:p>
            <a:pPr>
              <a:lnSpc>
                <a:spcPts val="2240"/>
              </a:lnSpc>
            </a:pP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en-US" sz="1600" spc="33" dirty="0" smtClean="0">
              <a:solidFill>
                <a:srgbClr val="252827"/>
              </a:solidFill>
              <a:latin typeface="Montserrat Light" panose="020B0604020202020204" charset="0"/>
            </a:endParaRPr>
          </a:p>
          <a:p>
            <a:pPr>
              <a:lnSpc>
                <a:spcPts val="2239"/>
              </a:lnSpc>
            </a:pPr>
            <a:r>
              <a:rPr lang="en-US" sz="1600" dirty="0" smtClean="0">
                <a:solidFill>
                  <a:prstClr val="white"/>
                </a:solidFill>
              </a:rPr>
              <a:t>GBUZ</a:t>
            </a:r>
            <a:r>
              <a:rPr lang="ru-RU" sz="1600" dirty="0" smtClean="0">
                <a:solidFill>
                  <a:prstClr val="white"/>
                </a:solidFill>
              </a:rPr>
              <a:t> </a:t>
            </a:r>
            <a:r>
              <a:rPr lang="en-US" sz="1600" dirty="0" smtClean="0">
                <a:solidFill>
                  <a:prstClr val="white"/>
                </a:solidFill>
              </a:rPr>
              <a:t>PO </a:t>
            </a:r>
            <a:r>
              <a:rPr lang="ru-RU" sz="1600" spc="33" dirty="0" smtClean="0">
                <a:solidFill>
                  <a:srgbClr val="FFFFFF"/>
                </a:solidFill>
                <a:latin typeface="+mj-lt"/>
              </a:rPr>
              <a:t>«</a:t>
            </a:r>
            <a:r>
              <a:rPr lang="en-US" sz="1600" spc="33" dirty="0" smtClean="0">
                <a:solidFill>
                  <a:srgbClr val="FFFFFF"/>
                </a:solidFill>
                <a:latin typeface="+mj-lt"/>
              </a:rPr>
              <a:t>Velikiye </a:t>
            </a:r>
            <a:r>
              <a:rPr lang="en-US" sz="1600" spc="33" dirty="0" err="1" smtClean="0">
                <a:solidFill>
                  <a:srgbClr val="FFFFFF"/>
                </a:solidFill>
                <a:latin typeface="+mj-lt"/>
              </a:rPr>
              <a:t>Luki</a:t>
            </a:r>
            <a:r>
              <a:rPr lang="en-US" sz="1600" spc="33" dirty="0" smtClean="0">
                <a:solidFill>
                  <a:srgbClr val="FFFFFF"/>
                </a:solidFill>
                <a:latin typeface="+mj-lt"/>
              </a:rPr>
              <a:t> </a:t>
            </a:r>
            <a:r>
              <a:rPr lang="en-US" sz="1600" spc="33" dirty="0" err="1" smtClean="0">
                <a:solidFill>
                  <a:srgbClr val="FFFFFF"/>
                </a:solidFill>
                <a:latin typeface="+mj-lt"/>
              </a:rPr>
              <a:t>interdistrict</a:t>
            </a:r>
            <a:r>
              <a:rPr lang="en-US" sz="1600" spc="33" dirty="0" smtClean="0">
                <a:solidFill>
                  <a:srgbClr val="FFFFFF"/>
                </a:solidFill>
                <a:latin typeface="+mj-lt"/>
              </a:rPr>
              <a:t> hospital</a:t>
            </a:r>
            <a:r>
              <a:rPr lang="ru-RU" sz="1600" spc="33" dirty="0" smtClean="0">
                <a:solidFill>
                  <a:srgbClr val="FFFFFF"/>
                </a:solidFill>
                <a:latin typeface="+mj-lt"/>
              </a:rPr>
              <a:t>»</a:t>
            </a:r>
            <a:endParaRPr lang="en-US" sz="1600" spc="33" dirty="0" smtClean="0">
              <a:solidFill>
                <a:srgbClr val="FFFFFF"/>
              </a:solidFill>
              <a:latin typeface="+mj-lt"/>
            </a:endParaRPr>
          </a:p>
          <a:p>
            <a:pPr>
              <a:lnSpc>
                <a:spcPts val="2239"/>
              </a:lnSpc>
            </a:pPr>
            <a:endParaRPr lang="en-US" sz="1600" spc="33" dirty="0" smtClean="0">
              <a:solidFill>
                <a:srgbClr val="FFFFFF"/>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5"/>
              </a:rPr>
              <a:t>https://vlkcgb.ru/</a:t>
            </a:r>
            <a:endParaRPr lang="ru-RU" sz="1600" spc="33" dirty="0">
              <a:solidFill>
                <a:prstClr val="black"/>
              </a:solidFill>
              <a:effectLst>
                <a:outerShdw blurRad="38100" dist="38100" dir="2700000" algn="tl">
                  <a:srgbClr val="000000">
                    <a:alpha val="43137"/>
                  </a:srgbClr>
                </a:outerShdw>
              </a:effectLst>
              <a:latin typeface="+mj-lt"/>
            </a:endParaRPr>
          </a:p>
          <a:p>
            <a:pPr>
              <a:lnSpc>
                <a:spcPts val="2239"/>
              </a:lnSpc>
            </a:pPr>
            <a:endParaRPr lang="ru-RU" sz="1600" spc="33" dirty="0" smtClean="0">
              <a:solidFill>
                <a:srgbClr val="252827"/>
              </a:solidFill>
              <a:latin typeface="+mj-lt"/>
            </a:endParaRPr>
          </a:p>
        </p:txBody>
      </p:sp>
      <p:sp>
        <p:nvSpPr>
          <p:cNvPr id="37" name="AutoShape 5"/>
          <p:cNvSpPr/>
          <p:nvPr/>
        </p:nvSpPr>
        <p:spPr>
          <a:xfrm>
            <a:off x="6057583" y="4810125"/>
            <a:ext cx="6167619" cy="5438775"/>
          </a:xfrm>
          <a:prstGeom prst="rect">
            <a:avLst/>
          </a:prstGeom>
          <a:solidFill>
            <a:srgbClr val="D9D9D9"/>
          </a:solidFill>
        </p:spPr>
      </p:sp>
      <p:sp>
        <p:nvSpPr>
          <p:cNvPr id="39" name="AutoShape 7"/>
          <p:cNvSpPr/>
          <p:nvPr/>
        </p:nvSpPr>
        <p:spPr>
          <a:xfrm>
            <a:off x="12217606" y="4810125"/>
            <a:ext cx="6070394" cy="5438775"/>
          </a:xfrm>
          <a:prstGeom prst="rect">
            <a:avLst/>
          </a:prstGeom>
          <a:solidFill>
            <a:srgbClr val="A6A6A6"/>
          </a:solidFill>
        </p:spPr>
      </p:sp>
      <p:sp>
        <p:nvSpPr>
          <p:cNvPr id="42" name="TextBox 17"/>
          <p:cNvSpPr txBox="1"/>
          <p:nvPr/>
        </p:nvSpPr>
        <p:spPr>
          <a:xfrm>
            <a:off x="4346851" y="67636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43" name="TextBox 18"/>
          <p:cNvSpPr txBox="1"/>
          <p:nvPr/>
        </p:nvSpPr>
        <p:spPr>
          <a:xfrm>
            <a:off x="3543617" y="7550299"/>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
        <p:nvSpPr>
          <p:cNvPr id="59" name="TextBox 3"/>
          <p:cNvSpPr txBox="1"/>
          <p:nvPr/>
        </p:nvSpPr>
        <p:spPr>
          <a:xfrm>
            <a:off x="13182600" y="4991100"/>
            <a:ext cx="4163085" cy="577081"/>
          </a:xfrm>
          <a:prstGeom prst="rect">
            <a:avLst/>
          </a:prstGeom>
        </p:spPr>
        <p:txBody>
          <a:bodyPr wrap="square" lIns="0" tIns="0" rIns="0" bIns="0" rtlCol="0" anchor="t">
            <a:spAutoFit/>
          </a:bodyPr>
          <a:lstStyle/>
          <a:p>
            <a:pPr algn="ctr">
              <a:lnSpc>
                <a:spcPts val="4480"/>
              </a:lnSpc>
            </a:pPr>
            <a:r>
              <a:rPr lang="en-US" sz="2800" b="1" spc="478" dirty="0" smtClean="0">
                <a:solidFill>
                  <a:srgbClr val="252827"/>
                </a:solidFill>
                <a:latin typeface="Oswald"/>
              </a:rPr>
              <a:t>ENDOCRINOLOGY</a:t>
            </a:r>
            <a:endParaRPr lang="en-US" sz="2800" b="1" spc="478" dirty="0">
              <a:solidFill>
                <a:srgbClr val="252827"/>
              </a:solidFill>
              <a:latin typeface="Oswald"/>
            </a:endParaRPr>
          </a:p>
        </p:txBody>
      </p:sp>
      <p:sp>
        <p:nvSpPr>
          <p:cNvPr id="60" name="TextBox 4"/>
          <p:cNvSpPr txBox="1"/>
          <p:nvPr/>
        </p:nvSpPr>
        <p:spPr>
          <a:xfrm>
            <a:off x="13106400" y="5880943"/>
            <a:ext cx="4331726" cy="2539157"/>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40"/>
              </a:lnSpc>
            </a:pPr>
            <a:r>
              <a:rPr lang="en-US" sz="1600" dirty="0" smtClean="0">
                <a:solidFill>
                  <a:prstClr val="white"/>
                </a:solidFill>
                <a:latin typeface="+mj-lt"/>
              </a:rPr>
              <a:t>GBUZ</a:t>
            </a:r>
            <a:r>
              <a:rPr lang="ru-RU" sz="1600" dirty="0" smtClean="0">
                <a:solidFill>
                  <a:prstClr val="white"/>
                </a:solidFill>
                <a:latin typeface="+mj-lt"/>
              </a:rPr>
              <a:t> </a:t>
            </a:r>
            <a:r>
              <a:rPr lang="en-US" sz="1600" dirty="0" smtClean="0">
                <a:solidFill>
                  <a:prstClr val="white"/>
                </a:solidFill>
                <a:latin typeface="+mj-lt"/>
              </a:rPr>
              <a:t>PO</a:t>
            </a:r>
            <a:r>
              <a:rPr lang="ru-RU" sz="1600" dirty="0" smtClean="0">
                <a:solidFill>
                  <a:prstClr val="white"/>
                </a:solidFill>
                <a:latin typeface="+mj-lt"/>
              </a:rPr>
              <a:t> «</a:t>
            </a:r>
            <a:r>
              <a:rPr lang="en-US" sz="1600" dirty="0" smtClean="0">
                <a:solidFill>
                  <a:prstClr val="white"/>
                </a:solidFill>
                <a:latin typeface="+mj-lt"/>
              </a:rPr>
              <a:t>Pskov Regional Clinical Hospital</a:t>
            </a:r>
            <a:r>
              <a:rPr lang="ru-RU" sz="1600" dirty="0" smtClean="0">
                <a:solidFill>
                  <a:prstClr val="white"/>
                </a:solidFill>
                <a:latin typeface="+mj-lt"/>
              </a:rPr>
              <a:t>»</a:t>
            </a:r>
            <a:endParaRPr lang="en-US" sz="1600" dirty="0" smtClean="0">
              <a:solidFill>
                <a:prstClr val="white"/>
              </a:solidFill>
              <a:latin typeface="+mj-lt"/>
            </a:endParaRPr>
          </a:p>
          <a:p>
            <a:pPr>
              <a:lnSpc>
                <a:spcPts val="2240"/>
              </a:lnSpc>
            </a:pP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en-US" sz="1600" spc="33" dirty="0" smtClean="0">
              <a:solidFill>
                <a:srgbClr val="252827"/>
              </a:solidFill>
              <a:latin typeface="Montserrat Light" panose="020B0604020202020204" charset="0"/>
            </a:endParaRPr>
          </a:p>
          <a:p>
            <a:pPr>
              <a:lnSpc>
                <a:spcPts val="2239"/>
              </a:lnSpc>
            </a:pPr>
            <a:r>
              <a:rPr lang="en-US" sz="1600" dirty="0" smtClean="0">
                <a:solidFill>
                  <a:prstClr val="white"/>
                </a:solidFill>
              </a:rPr>
              <a:t>GBUZ</a:t>
            </a:r>
            <a:r>
              <a:rPr lang="ru-RU" sz="1600" dirty="0" smtClean="0">
                <a:solidFill>
                  <a:prstClr val="white"/>
                </a:solidFill>
              </a:rPr>
              <a:t> </a:t>
            </a:r>
            <a:r>
              <a:rPr lang="en-US" sz="1600" dirty="0" smtClean="0">
                <a:solidFill>
                  <a:prstClr val="white"/>
                </a:solidFill>
              </a:rPr>
              <a:t>PO </a:t>
            </a:r>
            <a:r>
              <a:rPr lang="ru-RU" sz="1600" spc="33" dirty="0" smtClean="0">
                <a:solidFill>
                  <a:srgbClr val="FFFFFF"/>
                </a:solidFill>
                <a:latin typeface="+mj-lt"/>
              </a:rPr>
              <a:t>«</a:t>
            </a:r>
            <a:r>
              <a:rPr lang="en-US" sz="1600" spc="33" dirty="0" smtClean="0">
                <a:solidFill>
                  <a:srgbClr val="FFFFFF"/>
                </a:solidFill>
                <a:latin typeface="+mj-lt"/>
              </a:rPr>
              <a:t>Velikiye </a:t>
            </a:r>
            <a:r>
              <a:rPr lang="en-US" sz="1600" spc="33" dirty="0" err="1" smtClean="0">
                <a:solidFill>
                  <a:srgbClr val="FFFFFF"/>
                </a:solidFill>
                <a:latin typeface="+mj-lt"/>
              </a:rPr>
              <a:t>Luki</a:t>
            </a:r>
            <a:r>
              <a:rPr lang="en-US" sz="1600" spc="33" dirty="0" smtClean="0">
                <a:solidFill>
                  <a:srgbClr val="FFFFFF"/>
                </a:solidFill>
                <a:latin typeface="+mj-lt"/>
              </a:rPr>
              <a:t> </a:t>
            </a:r>
            <a:r>
              <a:rPr lang="en-US" sz="1600" spc="33" dirty="0" err="1" smtClean="0">
                <a:solidFill>
                  <a:srgbClr val="FFFFFF"/>
                </a:solidFill>
                <a:latin typeface="+mj-lt"/>
              </a:rPr>
              <a:t>interdistrict</a:t>
            </a:r>
            <a:r>
              <a:rPr lang="en-US" sz="1600" spc="33" dirty="0" smtClean="0">
                <a:solidFill>
                  <a:srgbClr val="FFFFFF"/>
                </a:solidFill>
                <a:latin typeface="+mj-lt"/>
              </a:rPr>
              <a:t> hospital</a:t>
            </a:r>
            <a:r>
              <a:rPr lang="ru-RU" sz="1600" spc="33" dirty="0" smtClean="0">
                <a:solidFill>
                  <a:srgbClr val="FFFFFF"/>
                </a:solidFill>
                <a:latin typeface="+mj-lt"/>
              </a:rPr>
              <a:t>»</a:t>
            </a:r>
            <a:endParaRPr lang="en-US" sz="1600" spc="33" dirty="0" smtClean="0">
              <a:solidFill>
                <a:srgbClr val="FFFFFF"/>
              </a:solidFill>
              <a:latin typeface="+mj-lt"/>
            </a:endParaRPr>
          </a:p>
          <a:p>
            <a:pPr>
              <a:lnSpc>
                <a:spcPts val="2239"/>
              </a:lnSpc>
            </a:pPr>
            <a:endParaRPr lang="en-US" sz="1600" spc="33" dirty="0" smtClean="0">
              <a:solidFill>
                <a:srgbClr val="FFFFFF"/>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5"/>
              </a:rPr>
              <a:t>https://vlkcgb.ru/</a:t>
            </a:r>
            <a:endParaRPr lang="ru-RU" sz="1600" spc="33" dirty="0">
              <a:solidFill>
                <a:prstClr val="black"/>
              </a:solidFill>
              <a:effectLst>
                <a:outerShdw blurRad="38100" dist="38100" dir="2700000" algn="tl">
                  <a:srgbClr val="000000">
                    <a:alpha val="43137"/>
                  </a:srgbClr>
                </a:outerShdw>
              </a:effectLst>
              <a:latin typeface="+mj-lt"/>
            </a:endParaRPr>
          </a:p>
          <a:p>
            <a:pPr>
              <a:lnSpc>
                <a:spcPts val="2239"/>
              </a:lnSpc>
            </a:pPr>
            <a:endParaRPr lang="ru-RU" sz="1600" spc="33" dirty="0" smtClean="0">
              <a:solidFill>
                <a:srgbClr val="252827"/>
              </a:solidFill>
              <a:latin typeface="+mj-lt"/>
            </a:endParaRPr>
          </a:p>
        </p:txBody>
      </p:sp>
      <p:sp>
        <p:nvSpPr>
          <p:cNvPr id="61" name="TextBox 17"/>
          <p:cNvSpPr txBox="1"/>
          <p:nvPr/>
        </p:nvSpPr>
        <p:spPr>
          <a:xfrm>
            <a:off x="16538851" y="67636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72" name="TextBox 18"/>
          <p:cNvSpPr txBox="1"/>
          <p:nvPr/>
        </p:nvSpPr>
        <p:spPr>
          <a:xfrm>
            <a:off x="15735617" y="7550299"/>
            <a:ext cx="1942783" cy="601960"/>
          </a:xfrm>
          <a:prstGeom prst="rect">
            <a:avLst/>
          </a:prstGeom>
        </p:spPr>
        <p:txBody>
          <a:bodyPr wrap="square" lIns="0" tIns="0" rIns="0" bIns="0" rtlCol="0" anchor="t">
            <a:spAutoFit/>
          </a:bodyPr>
          <a:lstStyle/>
          <a:p>
            <a:pPr algn="ctr">
              <a:lnSpc>
                <a:spcPts val="2520"/>
              </a:lnSpc>
            </a:pPr>
            <a:endParaRPr lang="ru-RU" sz="1400" dirty="0">
              <a:solidFill>
                <a:srgbClr val="150599"/>
              </a:solidFill>
              <a:latin typeface="Montserrat Extra-Bold"/>
            </a:endParaRPr>
          </a:p>
          <a:p>
            <a:pPr algn="ctr">
              <a:lnSpc>
                <a:spcPts val="2520"/>
              </a:lnSpc>
            </a:pPr>
            <a:r>
              <a:rPr lang="en-US" sz="1400" dirty="0" smtClean="0">
                <a:solidFill>
                  <a:srgbClr val="150599"/>
                </a:solidFill>
                <a:latin typeface="Montserrat Extra-Bold"/>
              </a:rPr>
              <a:t>Velikiye </a:t>
            </a:r>
            <a:r>
              <a:rPr lang="en-US" sz="1400" dirty="0" err="1" smtClean="0">
                <a:solidFill>
                  <a:srgbClr val="150599"/>
                </a:solidFill>
                <a:latin typeface="Montserrat Extra-Bold"/>
              </a:rPr>
              <a:t>Luki</a:t>
            </a:r>
            <a:endParaRPr lang="en-US" sz="1400" dirty="0">
              <a:solidFill>
                <a:srgbClr val="150599"/>
              </a:solidFill>
              <a:latin typeface="Montserrat Extra-Bold"/>
            </a:endParaRPr>
          </a:p>
        </p:txBody>
      </p:sp>
      <p:sp>
        <p:nvSpPr>
          <p:cNvPr id="88" name="TextBox 3"/>
          <p:cNvSpPr txBox="1"/>
          <p:nvPr/>
        </p:nvSpPr>
        <p:spPr>
          <a:xfrm>
            <a:off x="7114515" y="4991100"/>
            <a:ext cx="3686119" cy="491288"/>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REHABILITATION</a:t>
            </a:r>
            <a:endParaRPr lang="en-US" sz="2800" b="1" spc="321" dirty="0">
              <a:solidFill>
                <a:srgbClr val="252827"/>
              </a:solidFill>
              <a:latin typeface="Oswald"/>
            </a:endParaRPr>
          </a:p>
        </p:txBody>
      </p:sp>
      <p:sp>
        <p:nvSpPr>
          <p:cNvPr id="89" name="TextBox 4"/>
          <p:cNvSpPr txBox="1"/>
          <p:nvPr/>
        </p:nvSpPr>
        <p:spPr>
          <a:xfrm>
            <a:off x="6934200" y="5880943"/>
            <a:ext cx="4331726" cy="1410643"/>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40"/>
              </a:lnSpc>
            </a:pPr>
            <a:r>
              <a:rPr lang="en-US" sz="1600" dirty="0" smtClean="0">
                <a:latin typeface="+mj-lt"/>
              </a:rPr>
              <a:t>GBUZ</a:t>
            </a:r>
            <a:r>
              <a:rPr lang="ru-RU" sz="1600" dirty="0" smtClean="0">
                <a:latin typeface="+mj-lt"/>
              </a:rPr>
              <a:t> </a:t>
            </a:r>
            <a:r>
              <a:rPr lang="en-US" sz="1600" dirty="0" smtClean="0">
                <a:latin typeface="+mj-lt"/>
              </a:rPr>
              <a:t>PO</a:t>
            </a:r>
            <a:r>
              <a:rPr lang="ru-RU" sz="1600" dirty="0" smtClean="0">
                <a:latin typeface="+mj-lt"/>
              </a:rPr>
              <a:t> «</a:t>
            </a:r>
            <a:r>
              <a:rPr lang="en-US" sz="1600" dirty="0" smtClean="0">
                <a:latin typeface="+mj-lt"/>
              </a:rPr>
              <a:t>Pskov Regional Clinical Hospital</a:t>
            </a:r>
            <a:r>
              <a:rPr lang="ru-RU" sz="1600" dirty="0" smtClean="0">
                <a:latin typeface="+mj-lt"/>
              </a:rPr>
              <a:t>»</a:t>
            </a:r>
            <a:endParaRPr lang="en-US" sz="1600" dirty="0" smtClean="0">
              <a:latin typeface="+mj-lt"/>
            </a:endParaRPr>
          </a:p>
          <a:p>
            <a:pPr>
              <a:lnSpc>
                <a:spcPts val="2240"/>
              </a:lnSpc>
            </a:pP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https://pskovokb.ru/</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ru-RU" sz="1600" spc="33" dirty="0" smtClean="0">
              <a:solidFill>
                <a:srgbClr val="252827"/>
              </a:solidFill>
              <a:latin typeface="+mj-lt"/>
            </a:endParaRPr>
          </a:p>
        </p:txBody>
      </p:sp>
      <p:sp>
        <p:nvSpPr>
          <p:cNvPr id="90" name="TextBox 17"/>
          <p:cNvSpPr txBox="1"/>
          <p:nvPr/>
        </p:nvSpPr>
        <p:spPr>
          <a:xfrm>
            <a:off x="10366651" y="67636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
        <p:nvSpPr>
          <p:cNvPr id="92" name="TextBox 3"/>
          <p:cNvSpPr txBox="1"/>
          <p:nvPr/>
        </p:nvSpPr>
        <p:spPr>
          <a:xfrm>
            <a:off x="7086600" y="7471612"/>
            <a:ext cx="3686119" cy="491288"/>
          </a:xfrm>
          <a:prstGeom prst="rect">
            <a:avLst/>
          </a:prstGeom>
        </p:spPr>
        <p:txBody>
          <a:bodyPr lIns="0" tIns="0" rIns="0" bIns="0" rtlCol="0" anchor="t">
            <a:spAutoFit/>
          </a:bodyPr>
          <a:lstStyle/>
          <a:p>
            <a:pPr algn="ctr">
              <a:lnSpc>
                <a:spcPts val="4256"/>
              </a:lnSpc>
            </a:pPr>
            <a:r>
              <a:rPr lang="en-US" sz="2800" b="1" spc="321" dirty="0" smtClean="0">
                <a:solidFill>
                  <a:srgbClr val="252827"/>
                </a:solidFill>
                <a:latin typeface="Oswald"/>
              </a:rPr>
              <a:t>PSYCHIATRY</a:t>
            </a:r>
            <a:endParaRPr lang="en-US" sz="2800" b="1" spc="321" dirty="0">
              <a:solidFill>
                <a:srgbClr val="252827"/>
              </a:solidFill>
              <a:latin typeface="Oswald"/>
            </a:endParaRPr>
          </a:p>
        </p:txBody>
      </p:sp>
      <p:sp>
        <p:nvSpPr>
          <p:cNvPr id="93" name="TextBox 4"/>
          <p:cNvSpPr txBox="1"/>
          <p:nvPr/>
        </p:nvSpPr>
        <p:spPr>
          <a:xfrm>
            <a:off x="6934200" y="8000057"/>
            <a:ext cx="4331726" cy="1410643"/>
          </a:xfrm>
          <a:prstGeom prst="rect">
            <a:avLst/>
          </a:prstGeom>
        </p:spPr>
        <p:txBody>
          <a:bodyPr wrap="square" lIns="0" tIns="0" rIns="0" bIns="0" rtlCol="0" anchor="t">
            <a:spAutoFit/>
          </a:bodyPr>
          <a:lstStyle/>
          <a:p>
            <a:pPr>
              <a:lnSpc>
                <a:spcPts val="2240"/>
              </a:lnSpc>
            </a:pPr>
            <a:endParaRPr lang="en-US" sz="1600" spc="33" dirty="0" smtClean="0">
              <a:solidFill>
                <a:srgbClr val="252827"/>
              </a:solidFill>
              <a:latin typeface="Montserrat Light" panose="020B0604020202020204" charset="0"/>
            </a:endParaRPr>
          </a:p>
          <a:p>
            <a:pPr>
              <a:lnSpc>
                <a:spcPts val="2240"/>
              </a:lnSpc>
            </a:pPr>
            <a:r>
              <a:rPr lang="en-US" sz="1600" dirty="0" smtClean="0">
                <a:latin typeface="+mj-lt"/>
              </a:rPr>
              <a:t>GBUZ</a:t>
            </a:r>
            <a:r>
              <a:rPr lang="ru-RU" sz="1600" dirty="0" smtClean="0">
                <a:latin typeface="+mj-lt"/>
              </a:rPr>
              <a:t> </a:t>
            </a:r>
            <a:r>
              <a:rPr lang="en-US" sz="1600" dirty="0" smtClean="0">
                <a:latin typeface="+mj-lt"/>
              </a:rPr>
              <a:t>PO</a:t>
            </a:r>
            <a:r>
              <a:rPr lang="ru-RU" sz="1600" dirty="0" smtClean="0">
                <a:latin typeface="+mj-lt"/>
              </a:rPr>
              <a:t> «</a:t>
            </a:r>
            <a:r>
              <a:rPr lang="pt-BR" sz="1600" dirty="0" smtClean="0">
                <a:latin typeface="+mj-lt"/>
              </a:rPr>
              <a:t>Pskov Regional Psychiatric Hospital No. 1</a:t>
            </a:r>
            <a:r>
              <a:rPr lang="ru-RU" sz="1600" dirty="0" smtClean="0">
                <a:latin typeface="+mj-lt"/>
              </a:rPr>
              <a:t>»</a:t>
            </a:r>
            <a:endParaRPr lang="en-US" sz="1600" dirty="0" smtClean="0">
              <a:solidFill>
                <a:prstClr val="white"/>
              </a:solidFill>
              <a:latin typeface="+mj-lt"/>
            </a:endParaRPr>
          </a:p>
          <a:p>
            <a:pPr>
              <a:lnSpc>
                <a:spcPts val="2239"/>
              </a:lnSpc>
            </a:pP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6"/>
              </a:rPr>
              <a:t>http://bogdanovo-pskov.ru </a:t>
            </a:r>
            <a:r>
              <a:rPr lang="en-US" sz="1600" spc="33" dirty="0" smtClean="0">
                <a:solidFill>
                  <a:prstClr val="black"/>
                </a:solidFill>
                <a:effectLst>
                  <a:outerShdw blurRad="38100" dist="38100" dir="2700000" algn="tl">
                    <a:srgbClr val="000000">
                      <a:alpha val="43137"/>
                    </a:srgbClr>
                  </a:outerShdw>
                </a:effectLst>
                <a:latin typeface="Montserrat Light" panose="020B0604020202020204" charset="0"/>
                <a:hlinkClick r:id="rId4"/>
              </a:rPr>
              <a:t>/</a:t>
            </a:r>
            <a:endParaRPr lang="ru-RU" sz="1600" spc="33" dirty="0" smtClean="0">
              <a:solidFill>
                <a:prstClr val="black"/>
              </a:solidFill>
              <a:effectLst>
                <a:outerShdw blurRad="38100" dist="38100" dir="2700000" algn="tl">
                  <a:srgbClr val="000000">
                    <a:alpha val="43137"/>
                  </a:srgbClr>
                </a:outerShdw>
              </a:effectLst>
              <a:latin typeface="+mj-lt"/>
            </a:endParaRPr>
          </a:p>
          <a:p>
            <a:pPr>
              <a:lnSpc>
                <a:spcPts val="2239"/>
              </a:lnSpc>
            </a:pPr>
            <a:endParaRPr lang="ru-RU" sz="1600" spc="33" dirty="0" smtClean="0">
              <a:solidFill>
                <a:srgbClr val="252827"/>
              </a:solidFill>
              <a:latin typeface="+mj-lt"/>
            </a:endParaRPr>
          </a:p>
        </p:txBody>
      </p:sp>
      <p:sp>
        <p:nvSpPr>
          <p:cNvPr id="94" name="TextBox 17"/>
          <p:cNvSpPr txBox="1"/>
          <p:nvPr/>
        </p:nvSpPr>
        <p:spPr>
          <a:xfrm>
            <a:off x="10363200" y="8897278"/>
            <a:ext cx="867966" cy="284822"/>
          </a:xfrm>
          <a:prstGeom prst="rect">
            <a:avLst/>
          </a:prstGeom>
        </p:spPr>
        <p:txBody>
          <a:bodyPr lIns="0" tIns="0" rIns="0" bIns="0" rtlCol="0" anchor="t">
            <a:spAutoFit/>
          </a:bodyPr>
          <a:lstStyle/>
          <a:p>
            <a:pPr algn="ctr">
              <a:lnSpc>
                <a:spcPts val="2520"/>
              </a:lnSpc>
            </a:pPr>
            <a:r>
              <a:rPr lang="en-US" sz="1400" dirty="0" smtClean="0">
                <a:solidFill>
                  <a:srgbClr val="150599"/>
                </a:solidFill>
                <a:latin typeface="Montserrat Extra-Bold"/>
              </a:rPr>
              <a:t>Pskov</a:t>
            </a:r>
            <a:endParaRPr lang="en-US" sz="1400" dirty="0">
              <a:solidFill>
                <a:srgbClr val="150599"/>
              </a:solidFill>
              <a:latin typeface="Montserrat Extra-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10915</TotalTime>
  <Words>1145</Words>
  <Application>Microsoft Office PowerPoint</Application>
  <PresentationFormat>Произвольный</PresentationFormat>
  <Paragraphs>295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16, 2020</dc:title>
  <dc:creator>Алла В. Радецкая</dc:creator>
  <cp:lastModifiedBy>User</cp:lastModifiedBy>
  <cp:revision>275</cp:revision>
  <dcterms:created xsi:type="dcterms:W3CDTF">2006-08-16T00:00:00Z</dcterms:created>
  <dcterms:modified xsi:type="dcterms:W3CDTF">2019-08-07T10:49:39Z</dcterms:modified>
  <dc:identifier>DADU2911hBE</dc:identifier>
</cp:coreProperties>
</file>